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73" r:id="rId2"/>
    <p:sldId id="258" r:id="rId3"/>
    <p:sldId id="270" r:id="rId4"/>
    <p:sldId id="256" r:id="rId5"/>
    <p:sldId id="261" r:id="rId6"/>
    <p:sldId id="257" r:id="rId7"/>
    <p:sldId id="266" r:id="rId8"/>
    <p:sldId id="321" r:id="rId9"/>
    <p:sldId id="322" r:id="rId10"/>
    <p:sldId id="324" r:id="rId11"/>
    <p:sldId id="325" r:id="rId12"/>
    <p:sldId id="290" r:id="rId13"/>
    <p:sldId id="323" r:id="rId14"/>
    <p:sldId id="291" r:id="rId15"/>
    <p:sldId id="294" r:id="rId16"/>
    <p:sldId id="317" r:id="rId17"/>
    <p:sldId id="274"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8255" autoAdjust="0"/>
    <p:restoredTop sz="94660"/>
  </p:normalViewPr>
  <p:slideViewPr>
    <p:cSldViewPr snapToGrid="0">
      <p:cViewPr>
        <p:scale>
          <a:sx n="82" d="100"/>
          <a:sy n="82" d="100"/>
        </p:scale>
        <p:origin x="1027"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0AD426-E008-4B2D-9335-586CDC03BEF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AF55F4C4-A97F-4C64-94A5-6683254A3B0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C96EB0B9-444A-4D04-B54D-87E0A036B6F8}"/>
              </a:ext>
            </a:extLst>
          </p:cNvPr>
          <p:cNvSpPr>
            <a:spLocks noGrp="1"/>
          </p:cNvSpPr>
          <p:nvPr>
            <p:ph type="dt" sz="half" idx="10"/>
          </p:nvPr>
        </p:nvSpPr>
        <p:spPr>
          <a:xfrm>
            <a:off x="838200" y="6356350"/>
            <a:ext cx="2743200" cy="365125"/>
          </a:xfrm>
          <a:prstGeom prst="rect">
            <a:avLst/>
          </a:prstGeom>
        </p:spPr>
        <p:txBody>
          <a:bodyPr/>
          <a:lstStyle/>
          <a:p>
            <a:fld id="{02F43BC4-8C46-4BB7-939B-B9F409AE381A}" type="datetimeFigureOut">
              <a:rPr lang="en-IN" smtClean="0"/>
              <a:t>23-07-2024</a:t>
            </a:fld>
            <a:endParaRPr lang="en-IN"/>
          </a:p>
        </p:txBody>
      </p:sp>
      <p:sp>
        <p:nvSpPr>
          <p:cNvPr id="5" name="Footer Placeholder 4">
            <a:extLst>
              <a:ext uri="{FF2B5EF4-FFF2-40B4-BE49-F238E27FC236}">
                <a16:creationId xmlns:a16="http://schemas.microsoft.com/office/drawing/2014/main" id="{30248BCF-6D52-453C-985F-8E6981D4BA5E}"/>
              </a:ext>
            </a:extLst>
          </p:cNvPr>
          <p:cNvSpPr>
            <a:spLocks noGrp="1"/>
          </p:cNvSpPr>
          <p:nvPr>
            <p:ph type="ftr" sz="quarter" idx="11"/>
          </p:nvPr>
        </p:nvSpPr>
        <p:spPr>
          <a:xfrm>
            <a:off x="4038600" y="6356350"/>
            <a:ext cx="4114800" cy="365125"/>
          </a:xfrm>
          <a:prstGeom prst="rect">
            <a:avLst/>
          </a:prstGeom>
        </p:spPr>
        <p:txBody>
          <a:bodyPr/>
          <a:lstStyle/>
          <a:p>
            <a:endParaRPr lang="en-IN"/>
          </a:p>
        </p:txBody>
      </p:sp>
      <p:sp>
        <p:nvSpPr>
          <p:cNvPr id="6" name="Slide Number Placeholder 5">
            <a:extLst>
              <a:ext uri="{FF2B5EF4-FFF2-40B4-BE49-F238E27FC236}">
                <a16:creationId xmlns:a16="http://schemas.microsoft.com/office/drawing/2014/main" id="{865FB5AE-C002-485B-8772-E8AF429C440F}"/>
              </a:ext>
            </a:extLst>
          </p:cNvPr>
          <p:cNvSpPr>
            <a:spLocks noGrp="1"/>
          </p:cNvSpPr>
          <p:nvPr>
            <p:ph type="sldNum" sz="quarter" idx="12"/>
          </p:nvPr>
        </p:nvSpPr>
        <p:spPr>
          <a:xfrm>
            <a:off x="8610599" y="6310312"/>
            <a:ext cx="2743200" cy="365125"/>
          </a:xfrm>
          <a:prstGeom prst="rect">
            <a:avLst/>
          </a:prstGeom>
        </p:spPr>
        <p:txBody>
          <a:bodyPr/>
          <a:lstStyle/>
          <a:p>
            <a:fld id="{BB92B125-B99B-4120-ABB8-1665CA3B6455}" type="slidenum">
              <a:rPr lang="en-IN" smtClean="0"/>
              <a:t>‹#›</a:t>
            </a:fld>
            <a:endParaRPr lang="en-IN"/>
          </a:p>
        </p:txBody>
      </p:sp>
    </p:spTree>
    <p:extLst>
      <p:ext uri="{BB962C8B-B14F-4D97-AF65-F5344CB8AC3E}">
        <p14:creationId xmlns:p14="http://schemas.microsoft.com/office/powerpoint/2010/main" val="31276246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1EF6F910-BA9D-477D-A5CF-F9F594983A76}"/>
              </a:ext>
            </a:extLst>
          </p:cNvPr>
          <p:cNvSpPr/>
          <p:nvPr/>
        </p:nvSpPr>
        <p:spPr>
          <a:xfrm>
            <a:off x="61135" y="5991582"/>
            <a:ext cx="12130865" cy="744087"/>
          </a:xfrm>
          <a:prstGeom prst="rect">
            <a:avLst/>
          </a:prstGeom>
          <a:solidFill>
            <a:srgbClr val="000A3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dirty="0"/>
          </a:p>
        </p:txBody>
      </p:sp>
      <p:sp>
        <p:nvSpPr>
          <p:cNvPr id="13" name="TextBox 12">
            <a:extLst>
              <a:ext uri="{FF2B5EF4-FFF2-40B4-BE49-F238E27FC236}">
                <a16:creationId xmlns:a16="http://schemas.microsoft.com/office/drawing/2014/main" id="{E9A8FC27-7280-4AEC-BC8B-85E787782055}"/>
              </a:ext>
            </a:extLst>
          </p:cNvPr>
          <p:cNvSpPr txBox="1"/>
          <p:nvPr/>
        </p:nvSpPr>
        <p:spPr>
          <a:xfrm>
            <a:off x="134377" y="6182193"/>
            <a:ext cx="4841567" cy="369332"/>
          </a:xfrm>
          <a:prstGeom prst="rect">
            <a:avLst/>
          </a:prstGeom>
          <a:noFill/>
        </p:spPr>
        <p:txBody>
          <a:bodyPr wrap="square" rtlCol="0">
            <a:spAutoFit/>
          </a:bodyPr>
          <a:lstStyle/>
          <a:p>
            <a:r>
              <a:rPr lang="en-IN" b="1" dirty="0">
                <a:solidFill>
                  <a:schemeClr val="bg1"/>
                </a:solidFill>
                <a:latin typeface="+mj-lt"/>
              </a:rPr>
              <a:t>Department of Computer Science &amp; Engineering</a:t>
            </a:r>
          </a:p>
        </p:txBody>
      </p:sp>
      <p:sp>
        <p:nvSpPr>
          <p:cNvPr id="15" name="TextBox 14">
            <a:extLst>
              <a:ext uri="{FF2B5EF4-FFF2-40B4-BE49-F238E27FC236}">
                <a16:creationId xmlns:a16="http://schemas.microsoft.com/office/drawing/2014/main" id="{9BC2C5C0-A97C-437A-995C-59C435A260AB}"/>
              </a:ext>
            </a:extLst>
          </p:cNvPr>
          <p:cNvSpPr txBox="1"/>
          <p:nvPr/>
        </p:nvSpPr>
        <p:spPr>
          <a:xfrm>
            <a:off x="9294829" y="6198854"/>
            <a:ext cx="2554826" cy="369332"/>
          </a:xfrm>
          <a:prstGeom prst="rect">
            <a:avLst/>
          </a:prstGeom>
          <a:noFill/>
        </p:spPr>
        <p:txBody>
          <a:bodyPr wrap="square" rtlCol="0">
            <a:spAutoFit/>
          </a:bodyPr>
          <a:lstStyle/>
          <a:p>
            <a:pPr algn="r"/>
            <a:r>
              <a:rPr lang="en-IN" b="1" dirty="0">
                <a:solidFill>
                  <a:schemeClr val="bg1"/>
                </a:solidFill>
                <a:latin typeface="+mj-lt"/>
              </a:rPr>
              <a:t>www.cambridge.edu.in</a:t>
            </a:r>
          </a:p>
        </p:txBody>
      </p:sp>
    </p:spTree>
    <p:extLst>
      <p:ext uri="{BB962C8B-B14F-4D97-AF65-F5344CB8AC3E}">
        <p14:creationId xmlns:p14="http://schemas.microsoft.com/office/powerpoint/2010/main" val="30272299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3BD300-5A9D-4801-B3AA-34841CB2139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9E9D0828-03E3-4F32-BCE4-D4480DA80DA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769B2C35-E93D-41E2-9092-7E6CF83D9E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C69BB9B-9B80-456E-BA6E-97034C073AE2}"/>
              </a:ext>
            </a:extLst>
          </p:cNvPr>
          <p:cNvSpPr>
            <a:spLocks noGrp="1"/>
          </p:cNvSpPr>
          <p:nvPr>
            <p:ph type="dt" sz="half" idx="10"/>
          </p:nvPr>
        </p:nvSpPr>
        <p:spPr>
          <a:xfrm>
            <a:off x="838200" y="6356350"/>
            <a:ext cx="2743200" cy="365125"/>
          </a:xfrm>
          <a:prstGeom prst="rect">
            <a:avLst/>
          </a:prstGeom>
        </p:spPr>
        <p:txBody>
          <a:bodyPr/>
          <a:lstStyle/>
          <a:p>
            <a:fld id="{02F43BC4-8C46-4BB7-939B-B9F409AE381A}" type="datetimeFigureOut">
              <a:rPr lang="en-IN" smtClean="0"/>
              <a:t>23-07-2024</a:t>
            </a:fld>
            <a:endParaRPr lang="en-IN"/>
          </a:p>
        </p:txBody>
      </p:sp>
      <p:sp>
        <p:nvSpPr>
          <p:cNvPr id="6" name="Footer Placeholder 5">
            <a:extLst>
              <a:ext uri="{FF2B5EF4-FFF2-40B4-BE49-F238E27FC236}">
                <a16:creationId xmlns:a16="http://schemas.microsoft.com/office/drawing/2014/main" id="{25F40B01-0380-4113-BE72-37C8EB8B2AB9}"/>
              </a:ext>
            </a:extLst>
          </p:cNvPr>
          <p:cNvSpPr>
            <a:spLocks noGrp="1"/>
          </p:cNvSpPr>
          <p:nvPr>
            <p:ph type="ftr" sz="quarter" idx="11"/>
          </p:nvPr>
        </p:nvSpPr>
        <p:spPr>
          <a:xfrm>
            <a:off x="4038600" y="6356350"/>
            <a:ext cx="4114800" cy="365125"/>
          </a:xfrm>
          <a:prstGeom prst="rect">
            <a:avLst/>
          </a:prstGeom>
        </p:spPr>
        <p:txBody>
          <a:bodyPr/>
          <a:lstStyle/>
          <a:p>
            <a:endParaRPr lang="en-IN"/>
          </a:p>
        </p:txBody>
      </p:sp>
      <p:sp>
        <p:nvSpPr>
          <p:cNvPr id="7" name="Slide Number Placeholder 6">
            <a:extLst>
              <a:ext uri="{FF2B5EF4-FFF2-40B4-BE49-F238E27FC236}">
                <a16:creationId xmlns:a16="http://schemas.microsoft.com/office/drawing/2014/main" id="{8FDCE424-9E5D-4A7B-AACD-C29EE2C96011}"/>
              </a:ext>
            </a:extLst>
          </p:cNvPr>
          <p:cNvSpPr>
            <a:spLocks noGrp="1"/>
          </p:cNvSpPr>
          <p:nvPr>
            <p:ph type="sldNum" sz="quarter" idx="12"/>
          </p:nvPr>
        </p:nvSpPr>
        <p:spPr>
          <a:xfrm>
            <a:off x="8610599" y="6310312"/>
            <a:ext cx="2743200" cy="365125"/>
          </a:xfrm>
          <a:prstGeom prst="rect">
            <a:avLst/>
          </a:prstGeom>
        </p:spPr>
        <p:txBody>
          <a:bodyPr/>
          <a:lstStyle/>
          <a:p>
            <a:fld id="{BB92B125-B99B-4120-ABB8-1665CA3B6455}" type="slidenum">
              <a:rPr lang="en-IN" smtClean="0"/>
              <a:t>‹#›</a:t>
            </a:fld>
            <a:endParaRPr lang="en-IN"/>
          </a:p>
        </p:txBody>
      </p:sp>
    </p:spTree>
    <p:extLst>
      <p:ext uri="{BB962C8B-B14F-4D97-AF65-F5344CB8AC3E}">
        <p14:creationId xmlns:p14="http://schemas.microsoft.com/office/powerpoint/2010/main" val="4242313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B45A79-EF9C-4709-B309-FD2D4A52237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6D6BFCE7-09CA-4613-8768-CCE4F81EA5B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IN"/>
          </a:p>
        </p:txBody>
      </p:sp>
      <p:sp>
        <p:nvSpPr>
          <p:cNvPr id="4" name="Text Placeholder 3">
            <a:extLst>
              <a:ext uri="{FF2B5EF4-FFF2-40B4-BE49-F238E27FC236}">
                <a16:creationId xmlns:a16="http://schemas.microsoft.com/office/drawing/2014/main" id="{E2AA1215-EC64-4A7B-8722-5C1138A0CF5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90224B4-57F6-4098-A2DA-547459EC585C}"/>
              </a:ext>
            </a:extLst>
          </p:cNvPr>
          <p:cNvSpPr>
            <a:spLocks noGrp="1"/>
          </p:cNvSpPr>
          <p:nvPr>
            <p:ph type="dt" sz="half" idx="10"/>
          </p:nvPr>
        </p:nvSpPr>
        <p:spPr>
          <a:xfrm>
            <a:off x="838200" y="6356350"/>
            <a:ext cx="2743200" cy="365125"/>
          </a:xfrm>
          <a:prstGeom prst="rect">
            <a:avLst/>
          </a:prstGeom>
        </p:spPr>
        <p:txBody>
          <a:bodyPr/>
          <a:lstStyle/>
          <a:p>
            <a:fld id="{02F43BC4-8C46-4BB7-939B-B9F409AE381A}" type="datetimeFigureOut">
              <a:rPr lang="en-IN" smtClean="0"/>
              <a:t>23-07-2024</a:t>
            </a:fld>
            <a:endParaRPr lang="en-IN"/>
          </a:p>
        </p:txBody>
      </p:sp>
      <p:sp>
        <p:nvSpPr>
          <p:cNvPr id="6" name="Footer Placeholder 5">
            <a:extLst>
              <a:ext uri="{FF2B5EF4-FFF2-40B4-BE49-F238E27FC236}">
                <a16:creationId xmlns:a16="http://schemas.microsoft.com/office/drawing/2014/main" id="{3D1B90C0-D69A-453F-9920-35BF345E48D2}"/>
              </a:ext>
            </a:extLst>
          </p:cNvPr>
          <p:cNvSpPr>
            <a:spLocks noGrp="1"/>
          </p:cNvSpPr>
          <p:nvPr>
            <p:ph type="ftr" sz="quarter" idx="11"/>
          </p:nvPr>
        </p:nvSpPr>
        <p:spPr>
          <a:xfrm>
            <a:off x="4038600" y="6356350"/>
            <a:ext cx="4114800" cy="365125"/>
          </a:xfrm>
          <a:prstGeom prst="rect">
            <a:avLst/>
          </a:prstGeom>
        </p:spPr>
        <p:txBody>
          <a:bodyPr/>
          <a:lstStyle/>
          <a:p>
            <a:endParaRPr lang="en-IN"/>
          </a:p>
        </p:txBody>
      </p:sp>
      <p:sp>
        <p:nvSpPr>
          <p:cNvPr id="7" name="Slide Number Placeholder 6">
            <a:extLst>
              <a:ext uri="{FF2B5EF4-FFF2-40B4-BE49-F238E27FC236}">
                <a16:creationId xmlns:a16="http://schemas.microsoft.com/office/drawing/2014/main" id="{34230C1F-DB6A-4A97-9186-2F97F0F6D3AF}"/>
              </a:ext>
            </a:extLst>
          </p:cNvPr>
          <p:cNvSpPr>
            <a:spLocks noGrp="1"/>
          </p:cNvSpPr>
          <p:nvPr>
            <p:ph type="sldNum" sz="quarter" idx="12"/>
          </p:nvPr>
        </p:nvSpPr>
        <p:spPr>
          <a:xfrm>
            <a:off x="8610599" y="6310312"/>
            <a:ext cx="2743200" cy="365125"/>
          </a:xfrm>
          <a:prstGeom prst="rect">
            <a:avLst/>
          </a:prstGeom>
        </p:spPr>
        <p:txBody>
          <a:bodyPr/>
          <a:lstStyle/>
          <a:p>
            <a:fld id="{BB92B125-B99B-4120-ABB8-1665CA3B6455}" type="slidenum">
              <a:rPr lang="en-IN" smtClean="0"/>
              <a:t>‹#›</a:t>
            </a:fld>
            <a:endParaRPr lang="en-IN"/>
          </a:p>
        </p:txBody>
      </p:sp>
    </p:spTree>
    <p:extLst>
      <p:ext uri="{BB962C8B-B14F-4D97-AF65-F5344CB8AC3E}">
        <p14:creationId xmlns:p14="http://schemas.microsoft.com/office/powerpoint/2010/main" val="32303600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D358B71-A579-4840-9E69-E375B3380208}"/>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DECB4C15-296C-483A-8CCB-4A921752406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6166B90-E812-4DB5-ADA2-F33AA2366571}"/>
              </a:ext>
            </a:extLst>
          </p:cNvPr>
          <p:cNvSpPr>
            <a:spLocks noGrp="1"/>
          </p:cNvSpPr>
          <p:nvPr>
            <p:ph type="dt" sz="half" idx="10"/>
          </p:nvPr>
        </p:nvSpPr>
        <p:spPr>
          <a:xfrm>
            <a:off x="838200" y="6356350"/>
            <a:ext cx="2743200" cy="365125"/>
          </a:xfrm>
          <a:prstGeom prst="rect">
            <a:avLst/>
          </a:prstGeom>
        </p:spPr>
        <p:txBody>
          <a:bodyPr/>
          <a:lstStyle/>
          <a:p>
            <a:fld id="{02F43BC4-8C46-4BB7-939B-B9F409AE381A}" type="datetimeFigureOut">
              <a:rPr lang="en-IN" smtClean="0"/>
              <a:t>23-07-2024</a:t>
            </a:fld>
            <a:endParaRPr lang="en-IN"/>
          </a:p>
        </p:txBody>
      </p:sp>
      <p:sp>
        <p:nvSpPr>
          <p:cNvPr id="5" name="Footer Placeholder 4">
            <a:extLst>
              <a:ext uri="{FF2B5EF4-FFF2-40B4-BE49-F238E27FC236}">
                <a16:creationId xmlns:a16="http://schemas.microsoft.com/office/drawing/2014/main" id="{37D2B834-F620-440D-9D14-F9497E6EB17F}"/>
              </a:ext>
            </a:extLst>
          </p:cNvPr>
          <p:cNvSpPr>
            <a:spLocks noGrp="1"/>
          </p:cNvSpPr>
          <p:nvPr>
            <p:ph type="ftr" sz="quarter" idx="11"/>
          </p:nvPr>
        </p:nvSpPr>
        <p:spPr>
          <a:xfrm>
            <a:off x="4038600" y="6356350"/>
            <a:ext cx="4114800" cy="365125"/>
          </a:xfrm>
          <a:prstGeom prst="rect">
            <a:avLst/>
          </a:prstGeom>
        </p:spPr>
        <p:txBody>
          <a:bodyPr/>
          <a:lstStyle/>
          <a:p>
            <a:endParaRPr lang="en-IN"/>
          </a:p>
        </p:txBody>
      </p:sp>
      <p:sp>
        <p:nvSpPr>
          <p:cNvPr id="6" name="Slide Number Placeholder 5">
            <a:extLst>
              <a:ext uri="{FF2B5EF4-FFF2-40B4-BE49-F238E27FC236}">
                <a16:creationId xmlns:a16="http://schemas.microsoft.com/office/drawing/2014/main" id="{B52E4C82-C817-4A25-9066-78623E0AACCD}"/>
              </a:ext>
            </a:extLst>
          </p:cNvPr>
          <p:cNvSpPr>
            <a:spLocks noGrp="1"/>
          </p:cNvSpPr>
          <p:nvPr>
            <p:ph type="sldNum" sz="quarter" idx="12"/>
          </p:nvPr>
        </p:nvSpPr>
        <p:spPr>
          <a:xfrm>
            <a:off x="8610599" y="6310312"/>
            <a:ext cx="2743200" cy="365125"/>
          </a:xfrm>
          <a:prstGeom prst="rect">
            <a:avLst/>
          </a:prstGeom>
        </p:spPr>
        <p:txBody>
          <a:bodyPr/>
          <a:lstStyle/>
          <a:p>
            <a:fld id="{BB92B125-B99B-4120-ABB8-1665CA3B6455}" type="slidenum">
              <a:rPr lang="en-IN" smtClean="0"/>
              <a:t>‹#›</a:t>
            </a:fld>
            <a:endParaRPr lang="en-IN"/>
          </a:p>
        </p:txBody>
      </p:sp>
    </p:spTree>
    <p:extLst>
      <p:ext uri="{BB962C8B-B14F-4D97-AF65-F5344CB8AC3E}">
        <p14:creationId xmlns:p14="http://schemas.microsoft.com/office/powerpoint/2010/main" val="293374887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A9BD059-6120-4484-8D44-7E2026AED657}"/>
              </a:ext>
            </a:extLst>
          </p:cNvPr>
          <p:cNvSpPr>
            <a:spLocks noGrp="1"/>
          </p:cNvSpPr>
          <p:nvPr>
            <p:ph type="title"/>
          </p:nvPr>
        </p:nvSpPr>
        <p:spPr>
          <a:xfrm>
            <a:off x="2026826" y="365125"/>
            <a:ext cx="9326973" cy="1325563"/>
          </a:xfrm>
          <a:prstGeom prst="rect">
            <a:avLst/>
          </a:prstGeom>
        </p:spPr>
        <p:txBody>
          <a:bodyPr vert="horz" lIns="91440" tIns="45720" rIns="91440" bIns="45720" rtlCol="0" anchor="ctr">
            <a:normAutofit/>
          </a:bodyPr>
          <a:lstStyle/>
          <a:p>
            <a:r>
              <a:rPr lang="en-US"/>
              <a:t>Click to edit Master title style</a:t>
            </a:r>
            <a:endParaRPr lang="en-IN" dirty="0"/>
          </a:p>
        </p:txBody>
      </p:sp>
      <p:sp>
        <p:nvSpPr>
          <p:cNvPr id="3" name="Text Placeholder 2">
            <a:extLst>
              <a:ext uri="{FF2B5EF4-FFF2-40B4-BE49-F238E27FC236}">
                <a16:creationId xmlns:a16="http://schemas.microsoft.com/office/drawing/2014/main" id="{7E44CA1C-D0E7-42CE-8CEB-6E514C5701AB}"/>
              </a:ext>
            </a:extLst>
          </p:cNvPr>
          <p:cNvSpPr>
            <a:spLocks noGrp="1"/>
          </p:cNvSpPr>
          <p:nvPr>
            <p:ph type="body" idx="1"/>
          </p:nvPr>
        </p:nvSpPr>
        <p:spPr>
          <a:xfrm>
            <a:off x="838200" y="1825625"/>
            <a:ext cx="9682113" cy="235987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8" name="Rectangle 7">
            <a:extLst>
              <a:ext uri="{FF2B5EF4-FFF2-40B4-BE49-F238E27FC236}">
                <a16:creationId xmlns:a16="http://schemas.microsoft.com/office/drawing/2014/main" id="{41605BAC-9D39-404C-AD13-DD69DDFB97C6}"/>
              </a:ext>
            </a:extLst>
          </p:cNvPr>
          <p:cNvSpPr/>
          <p:nvPr/>
        </p:nvSpPr>
        <p:spPr>
          <a:xfrm>
            <a:off x="134377" y="122331"/>
            <a:ext cx="1712857" cy="1703294"/>
          </a:xfrm>
          <a:prstGeom prst="rect">
            <a:avLst/>
          </a:prstGeom>
          <a:solidFill>
            <a:srgbClr val="000A3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pic>
        <p:nvPicPr>
          <p:cNvPr id="10" name="Picture 9">
            <a:extLst>
              <a:ext uri="{FF2B5EF4-FFF2-40B4-BE49-F238E27FC236}">
                <a16:creationId xmlns:a16="http://schemas.microsoft.com/office/drawing/2014/main" id="{4FED9456-7CCB-4A60-962C-2BC0ED7E66CD}"/>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13970" y="453433"/>
            <a:ext cx="1353671" cy="870374"/>
          </a:xfrm>
          <a:prstGeom prst="rect">
            <a:avLst/>
          </a:prstGeom>
        </p:spPr>
      </p:pic>
      <p:sp>
        <p:nvSpPr>
          <p:cNvPr id="12" name="Rectangle 11">
            <a:extLst>
              <a:ext uri="{FF2B5EF4-FFF2-40B4-BE49-F238E27FC236}">
                <a16:creationId xmlns:a16="http://schemas.microsoft.com/office/drawing/2014/main" id="{4244CC2D-7374-4AFB-AABA-B8824998FC38}"/>
              </a:ext>
            </a:extLst>
          </p:cNvPr>
          <p:cNvSpPr/>
          <p:nvPr/>
        </p:nvSpPr>
        <p:spPr>
          <a:xfrm>
            <a:off x="61135" y="5991582"/>
            <a:ext cx="12130865" cy="744087"/>
          </a:xfrm>
          <a:prstGeom prst="rect">
            <a:avLst/>
          </a:prstGeom>
          <a:solidFill>
            <a:srgbClr val="000A3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dirty="0"/>
          </a:p>
        </p:txBody>
      </p:sp>
      <p:sp>
        <p:nvSpPr>
          <p:cNvPr id="14" name="TextBox 13">
            <a:extLst>
              <a:ext uri="{FF2B5EF4-FFF2-40B4-BE49-F238E27FC236}">
                <a16:creationId xmlns:a16="http://schemas.microsoft.com/office/drawing/2014/main" id="{19C9B830-65CE-40FD-BDD2-ABD1DFDB1315}"/>
              </a:ext>
            </a:extLst>
          </p:cNvPr>
          <p:cNvSpPr txBox="1"/>
          <p:nvPr/>
        </p:nvSpPr>
        <p:spPr>
          <a:xfrm>
            <a:off x="134377" y="6182193"/>
            <a:ext cx="4841567" cy="369332"/>
          </a:xfrm>
          <a:prstGeom prst="rect">
            <a:avLst/>
          </a:prstGeom>
          <a:noFill/>
        </p:spPr>
        <p:txBody>
          <a:bodyPr wrap="square" rtlCol="0">
            <a:spAutoFit/>
          </a:bodyPr>
          <a:lstStyle/>
          <a:p>
            <a:r>
              <a:rPr lang="en-IN" b="1" dirty="0">
                <a:solidFill>
                  <a:schemeClr val="bg1"/>
                </a:solidFill>
                <a:latin typeface="+mj-lt"/>
              </a:rPr>
              <a:t>Department of Computer Science &amp; Engineering</a:t>
            </a:r>
          </a:p>
        </p:txBody>
      </p:sp>
      <p:sp>
        <p:nvSpPr>
          <p:cNvPr id="16" name="TextBox 15">
            <a:extLst>
              <a:ext uri="{FF2B5EF4-FFF2-40B4-BE49-F238E27FC236}">
                <a16:creationId xmlns:a16="http://schemas.microsoft.com/office/drawing/2014/main" id="{021E2F4B-43D1-4E23-9D40-9F9BF91953A6}"/>
              </a:ext>
            </a:extLst>
          </p:cNvPr>
          <p:cNvSpPr txBox="1"/>
          <p:nvPr/>
        </p:nvSpPr>
        <p:spPr>
          <a:xfrm>
            <a:off x="9294829" y="6198854"/>
            <a:ext cx="2554826" cy="369332"/>
          </a:xfrm>
          <a:prstGeom prst="rect">
            <a:avLst/>
          </a:prstGeom>
          <a:noFill/>
        </p:spPr>
        <p:txBody>
          <a:bodyPr wrap="square" rtlCol="0">
            <a:spAutoFit/>
          </a:bodyPr>
          <a:lstStyle/>
          <a:p>
            <a:pPr algn="r"/>
            <a:r>
              <a:rPr lang="en-IN" b="1" dirty="0">
                <a:solidFill>
                  <a:schemeClr val="bg1"/>
                </a:solidFill>
                <a:latin typeface="+mj-lt"/>
              </a:rPr>
              <a:t>www.cambridge.edu.in</a:t>
            </a:r>
          </a:p>
        </p:txBody>
      </p:sp>
    </p:spTree>
    <p:extLst>
      <p:ext uri="{BB962C8B-B14F-4D97-AF65-F5344CB8AC3E}">
        <p14:creationId xmlns:p14="http://schemas.microsoft.com/office/powerpoint/2010/main" val="63783711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www.geeksforgeeks.org/top-data-science-projects/#data-analysis-visualizations" TargetMode="External"/><Relationship Id="rId7" Type="http://schemas.openxmlformats.org/officeDocument/2006/relationships/hyperlink" Target="https://www.geeksforgeeks.org/ml-linear-regression/" TargetMode="External"/><Relationship Id="rId2" Type="http://schemas.openxmlformats.org/officeDocument/2006/relationships/hyperlink" Target="https://github.com/rajtilakls2510/car_price_predictor/tree/master/.idea" TargetMode="External"/><Relationship Id="rId1" Type="http://schemas.openxmlformats.org/officeDocument/2006/relationships/slideLayout" Target="../slideLayouts/slideLayout2.xml"/><Relationship Id="rId6" Type="http://schemas.openxmlformats.org/officeDocument/2006/relationships/hyperlink" Target="https://www.sciencedirect.com/topics/mathematics/linear-regression" TargetMode="External"/><Relationship Id="rId5" Type="http://schemas.openxmlformats.org/officeDocument/2006/relationships/hyperlink" Target="https://link.springer.com/chapter/10.1007/978-3-030-73792-4_2" TargetMode="External"/><Relationship Id="rId4" Type="http://schemas.openxmlformats.org/officeDocument/2006/relationships/hyperlink" Target="https://www.mdpi.com/2071-1050/14/15/9147"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2CEDE62-ABB3-FC1C-76B8-F7C89731AD54}"/>
              </a:ext>
            </a:extLst>
          </p:cNvPr>
          <p:cNvSpPr/>
          <p:nvPr/>
        </p:nvSpPr>
        <p:spPr>
          <a:xfrm>
            <a:off x="0" y="0"/>
            <a:ext cx="12190413" cy="6858000"/>
          </a:xfrm>
          <a:prstGeom prst="rect">
            <a:avLst/>
          </a:prstGeom>
          <a:solidFill>
            <a:srgbClr val="000A30"/>
          </a:solidFill>
          <a:ln>
            <a:noFill/>
          </a:ln>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en-IN" dirty="0"/>
          </a:p>
        </p:txBody>
      </p:sp>
      <p:sp>
        <p:nvSpPr>
          <p:cNvPr id="3" name="TextBox 5">
            <a:extLst>
              <a:ext uri="{FF2B5EF4-FFF2-40B4-BE49-F238E27FC236}">
                <a16:creationId xmlns:a16="http://schemas.microsoft.com/office/drawing/2014/main" id="{464E5350-F49E-1ECB-866A-8A8D9FC6F47D}"/>
              </a:ext>
            </a:extLst>
          </p:cNvPr>
          <p:cNvSpPr txBox="1">
            <a:spLocks noChangeArrowheads="1"/>
          </p:cNvSpPr>
          <p:nvPr/>
        </p:nvSpPr>
        <p:spPr bwMode="auto">
          <a:xfrm>
            <a:off x="9409747" y="239187"/>
            <a:ext cx="34321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IN" altLang="en-US" dirty="0">
                <a:solidFill>
                  <a:schemeClr val="bg1"/>
                </a:solidFill>
              </a:rPr>
              <a:t>www.cambridge.edu.in</a:t>
            </a:r>
          </a:p>
        </p:txBody>
      </p:sp>
      <p:pic>
        <p:nvPicPr>
          <p:cNvPr id="4" name="Picture Placeholder 8">
            <a:extLst>
              <a:ext uri="{FF2B5EF4-FFF2-40B4-BE49-F238E27FC236}">
                <a16:creationId xmlns:a16="http://schemas.microsoft.com/office/drawing/2014/main" id="{2EFCBA0D-4BCF-F9C5-708E-5906E8AFD0AB}"/>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61" t="-110" r="36201" b="2740"/>
          <a:stretch>
            <a:fillRect/>
          </a:stretch>
        </p:blipFill>
        <p:spPr>
          <a:xfrm>
            <a:off x="6333938" y="848261"/>
            <a:ext cx="5866636" cy="6009740"/>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p:spPr>
      </p:pic>
      <p:sp>
        <p:nvSpPr>
          <p:cNvPr id="5" name="Title 6">
            <a:extLst>
              <a:ext uri="{FF2B5EF4-FFF2-40B4-BE49-F238E27FC236}">
                <a16:creationId xmlns:a16="http://schemas.microsoft.com/office/drawing/2014/main" id="{794299C3-7F08-6612-657B-9AF785B9E77C}"/>
              </a:ext>
            </a:extLst>
          </p:cNvPr>
          <p:cNvSpPr txBox="1">
            <a:spLocks/>
          </p:cNvSpPr>
          <p:nvPr/>
        </p:nvSpPr>
        <p:spPr>
          <a:xfrm>
            <a:off x="251936" y="6282358"/>
            <a:ext cx="6323777" cy="46166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en-US" sz="2000" i="1" dirty="0">
                <a:solidFill>
                  <a:schemeClr val="bg1"/>
                </a:solidFill>
              </a:rPr>
              <a:t>Department of </a:t>
            </a:r>
            <a:r>
              <a:rPr lang="en-US" altLang="en-US" sz="2000" dirty="0">
                <a:solidFill>
                  <a:schemeClr val="bg1"/>
                </a:solidFill>
              </a:rPr>
              <a:t>Artificial Intelligence and Machine Learning</a:t>
            </a:r>
            <a:endParaRPr lang="en-IN" altLang="en-US" sz="2000" dirty="0">
              <a:solidFill>
                <a:schemeClr val="bg1"/>
              </a:solidFill>
            </a:endParaRPr>
          </a:p>
        </p:txBody>
      </p:sp>
      <p:pic>
        <p:nvPicPr>
          <p:cNvPr id="6" name="Picture 1">
            <a:extLst>
              <a:ext uri="{FF2B5EF4-FFF2-40B4-BE49-F238E27FC236}">
                <a16:creationId xmlns:a16="http://schemas.microsoft.com/office/drawing/2014/main" id="{0ADEEA5E-7E34-2144-13C2-A6D5700E518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59513" y="315689"/>
            <a:ext cx="2466975" cy="1585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itle 8">
            <a:extLst>
              <a:ext uri="{FF2B5EF4-FFF2-40B4-BE49-F238E27FC236}">
                <a16:creationId xmlns:a16="http://schemas.microsoft.com/office/drawing/2014/main" id="{A0C4A2F1-5814-E0F5-F08D-984505CB2F7F}"/>
              </a:ext>
            </a:extLst>
          </p:cNvPr>
          <p:cNvSpPr txBox="1"/>
          <p:nvPr/>
        </p:nvSpPr>
        <p:spPr>
          <a:xfrm>
            <a:off x="-1036901" y="2004213"/>
            <a:ext cx="5866636" cy="1058128"/>
          </a:xfrm>
          <a:prstGeom prst="rect">
            <a:avLst/>
          </a:prstGeom>
        </p:spPr>
        <p:txBody>
          <a:bodyPr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defRPr/>
            </a:pPr>
            <a:r>
              <a:rPr lang="en-US" sz="2400" b="1" dirty="0">
                <a:solidFill>
                  <a:srgbClr val="00A1DA"/>
                </a:solidFill>
                <a:latin typeface="Times New Roman" panose="02020603050405020304" pitchFamily="18" charset="0"/>
                <a:cs typeface="Times New Roman" panose="02020603050405020304" pitchFamily="18" charset="0"/>
              </a:rPr>
              <a:t>Project Work Phase – II</a:t>
            </a:r>
          </a:p>
          <a:p>
            <a:pPr>
              <a:defRPr/>
            </a:pPr>
            <a:r>
              <a:rPr lang="en-US" sz="2400" b="1" dirty="0">
                <a:solidFill>
                  <a:srgbClr val="00A1DA"/>
                </a:solidFill>
                <a:latin typeface="Times New Roman" panose="02020603050405020304" pitchFamily="18" charset="0"/>
                <a:cs typeface="Times New Roman" panose="02020603050405020304" pitchFamily="18" charset="0"/>
              </a:rPr>
              <a:t>Subject Code:18AIP83</a:t>
            </a:r>
            <a:endParaRPr lang="en-US" sz="2400" b="1" i="1" dirty="0">
              <a:solidFill>
                <a:schemeClr val="accent6">
                  <a:lumMod val="20000"/>
                  <a:lumOff val="80000"/>
                </a:schemeClr>
              </a:solidFill>
              <a:latin typeface="Times New Roman" panose="02020603050405020304" pitchFamily="18" charset="0"/>
              <a:cs typeface="Times New Roman" panose="02020603050405020304" pitchFamily="18" charset="0"/>
            </a:endParaRPr>
          </a:p>
        </p:txBody>
      </p:sp>
      <p:sp>
        <p:nvSpPr>
          <p:cNvPr id="8" name="Text Box 1">
            <a:extLst>
              <a:ext uri="{FF2B5EF4-FFF2-40B4-BE49-F238E27FC236}">
                <a16:creationId xmlns:a16="http://schemas.microsoft.com/office/drawing/2014/main" id="{FA002994-4AFB-F7B7-5C48-7F3706BD290E}"/>
              </a:ext>
            </a:extLst>
          </p:cNvPr>
          <p:cNvSpPr txBox="1"/>
          <p:nvPr/>
        </p:nvSpPr>
        <p:spPr>
          <a:xfrm>
            <a:off x="251936" y="3164952"/>
            <a:ext cx="6697980" cy="892552"/>
          </a:xfrm>
          <a:prstGeom prst="rect">
            <a:avLst/>
          </a:prstGeom>
          <a:noFill/>
        </p:spPr>
        <p:txBody>
          <a:bodyPr wrap="square" rtlCol="0">
            <a:spAutoFit/>
          </a:bodyPr>
          <a:lstStyle/>
          <a:p>
            <a:r>
              <a:rPr lang="en-US" sz="2800" b="1" dirty="0">
                <a:solidFill>
                  <a:srgbClr val="00B0F0"/>
                </a:solidFill>
              </a:rPr>
              <a:t>Project Name: </a:t>
            </a:r>
          </a:p>
          <a:p>
            <a:r>
              <a:rPr lang="en-US" sz="2400" b="1" dirty="0">
                <a:solidFill>
                  <a:srgbClr val="00B0F0"/>
                </a:solidFill>
              </a:rPr>
              <a:t>Car price prediction                              </a:t>
            </a:r>
          </a:p>
        </p:txBody>
      </p:sp>
      <p:sp>
        <p:nvSpPr>
          <p:cNvPr id="9" name="Text Box 2">
            <a:extLst>
              <a:ext uri="{FF2B5EF4-FFF2-40B4-BE49-F238E27FC236}">
                <a16:creationId xmlns:a16="http://schemas.microsoft.com/office/drawing/2014/main" id="{11C23A01-A45D-68A1-0FB5-71A99417D6F9}"/>
              </a:ext>
            </a:extLst>
          </p:cNvPr>
          <p:cNvSpPr txBox="1"/>
          <p:nvPr/>
        </p:nvSpPr>
        <p:spPr>
          <a:xfrm>
            <a:off x="251936" y="4664874"/>
            <a:ext cx="4160533" cy="1384995"/>
          </a:xfrm>
          <a:prstGeom prst="rect">
            <a:avLst/>
          </a:prstGeom>
          <a:noFill/>
        </p:spPr>
        <p:txBody>
          <a:bodyPr wrap="square" rtlCol="0">
            <a:spAutoFit/>
          </a:bodyPr>
          <a:lstStyle/>
          <a:p>
            <a:r>
              <a:rPr lang="en-US" sz="1600" b="1" dirty="0">
                <a:solidFill>
                  <a:srgbClr val="00B0F0"/>
                </a:solidFill>
                <a:latin typeface="Times New Roman" panose="02020603050405020304" pitchFamily="18" charset="0"/>
                <a:cs typeface="Times New Roman" panose="02020603050405020304" pitchFamily="18" charset="0"/>
              </a:rPr>
              <a:t>Presented By :                               </a:t>
            </a:r>
            <a:endParaRPr lang="en-US" sz="1600" b="1" dirty="0">
              <a:solidFill>
                <a:schemeClr val="accent1"/>
              </a:solidFill>
              <a:latin typeface="Times New Roman" panose="02020603050405020304" pitchFamily="18" charset="0"/>
              <a:cs typeface="Times New Roman" panose="02020603050405020304" pitchFamily="18" charset="0"/>
            </a:endParaRPr>
          </a:p>
          <a:p>
            <a:r>
              <a:rPr lang="en-US" sz="1600" dirty="0">
                <a:solidFill>
                  <a:schemeClr val="bg1"/>
                </a:solidFill>
                <a:latin typeface="Times New Roman" panose="02020603050405020304" pitchFamily="18" charset="0"/>
                <a:cs typeface="Times New Roman" panose="02020603050405020304" pitchFamily="18" charset="0"/>
              </a:rPr>
              <a:t>	P. RAAGANJANI (1CD21AI039)</a:t>
            </a:r>
          </a:p>
          <a:p>
            <a:r>
              <a:rPr lang="en-US" sz="1600" dirty="0">
                <a:solidFill>
                  <a:schemeClr val="bg1"/>
                </a:solidFill>
                <a:latin typeface="Times New Roman" panose="02020603050405020304" pitchFamily="18" charset="0"/>
                <a:cs typeface="Times New Roman" panose="02020603050405020304" pitchFamily="18" charset="0"/>
              </a:rPr>
              <a:t>                  POOJITHA. P (1CD21AI040)</a:t>
            </a:r>
          </a:p>
          <a:p>
            <a:r>
              <a:rPr lang="en-US" sz="1600" dirty="0">
                <a:solidFill>
                  <a:schemeClr val="bg1"/>
                </a:solidFill>
              </a:rPr>
              <a:t>	</a:t>
            </a:r>
            <a:r>
              <a:rPr lang="en-US" dirty="0">
                <a:solidFill>
                  <a:schemeClr val="bg1"/>
                </a:solidFill>
              </a:rPr>
              <a:t>  </a:t>
            </a:r>
          </a:p>
          <a:p>
            <a:r>
              <a:rPr lang="en-US" dirty="0">
                <a:solidFill>
                  <a:schemeClr val="bg1"/>
                </a:solidFill>
              </a:rPr>
              <a:t>              </a:t>
            </a:r>
            <a:endParaRPr lang="en-US" sz="1600" dirty="0">
              <a:solidFill>
                <a:schemeClr val="bg1"/>
              </a:solidFill>
            </a:endParaRPr>
          </a:p>
        </p:txBody>
      </p:sp>
    </p:spTree>
    <p:extLst>
      <p:ext uri="{BB962C8B-B14F-4D97-AF65-F5344CB8AC3E}">
        <p14:creationId xmlns:p14="http://schemas.microsoft.com/office/powerpoint/2010/main" val="20823904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4DE372D-062A-2CF7-7F45-AEF4B25610C6}"/>
              </a:ext>
            </a:extLst>
          </p:cNvPr>
          <p:cNvSpPr txBox="1"/>
          <p:nvPr/>
        </p:nvSpPr>
        <p:spPr>
          <a:xfrm>
            <a:off x="1845129" y="1032979"/>
            <a:ext cx="6097554" cy="523220"/>
          </a:xfrm>
          <a:prstGeom prst="rect">
            <a:avLst/>
          </a:prstGeom>
          <a:noFill/>
        </p:spPr>
        <p:txBody>
          <a:bodyPr wrap="square">
            <a:spAutoFit/>
          </a:bodyPr>
          <a:lstStyle/>
          <a:p>
            <a:r>
              <a:rPr lang="en-IN" sz="2800" b="1" dirty="0">
                <a:solidFill>
                  <a:srgbClr val="212121"/>
                </a:solidFill>
                <a:highlight>
                  <a:srgbClr val="EEEEEE"/>
                </a:highlight>
                <a:latin typeface="Times New Roman" panose="02020603050405020304" pitchFamily="18" charset="0"/>
                <a:cs typeface="Times New Roman" panose="02020603050405020304" pitchFamily="18" charset="0"/>
              </a:rPr>
              <a:t>Tools and Technologies</a:t>
            </a:r>
            <a:endParaRPr lang="en-IN" sz="28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4BE24025-7C1B-C58D-BE7C-0D50FF940C3B}"/>
              </a:ext>
            </a:extLst>
          </p:cNvPr>
          <p:cNvSpPr txBox="1"/>
          <p:nvPr/>
        </p:nvSpPr>
        <p:spPr>
          <a:xfrm>
            <a:off x="130630" y="1866122"/>
            <a:ext cx="2174032" cy="4349909"/>
          </a:xfrm>
          <a:prstGeom prst="rect">
            <a:avLst/>
          </a:prstGeom>
          <a:noFill/>
        </p:spPr>
        <p:txBody>
          <a:bodyPr wrap="square" rtlCol="0">
            <a:spAutoFit/>
          </a:bodyPr>
          <a:lstStyle/>
          <a:p>
            <a:pPr marL="342900" lvl="0" indent="-342900">
              <a:lnSpc>
                <a:spcPct val="150000"/>
              </a:lnSpc>
              <a:spcAft>
                <a:spcPts val="1000"/>
              </a:spcAft>
              <a:buFont typeface="Symbol" panose="05050102010706020507" pitchFamily="18" charset="2"/>
              <a:buChar char=""/>
            </a:pPr>
            <a:r>
              <a:rPr lang="en-US" sz="1600" dirty="0">
                <a:effectLst/>
                <a:latin typeface="Times New Roman" panose="02020603050405020304" pitchFamily="18" charset="0"/>
                <a:ea typeface="Calibri" panose="020F0502020204030204" pitchFamily="34" charset="0"/>
              </a:rPr>
              <a:t>Click-7.1.2</a:t>
            </a:r>
            <a:endParaRPr lang="en-IN" sz="1600" dirty="0">
              <a:effectLst/>
              <a:latin typeface="Times New Roman" panose="02020603050405020304" pitchFamily="18" charset="0"/>
              <a:ea typeface="Times New Roman" panose="02020603050405020304" pitchFamily="18" charset="0"/>
            </a:endParaRPr>
          </a:p>
          <a:p>
            <a:pPr marL="342900" lvl="0" indent="-342900">
              <a:lnSpc>
                <a:spcPct val="150000"/>
              </a:lnSpc>
              <a:spcAft>
                <a:spcPts val="1000"/>
              </a:spcAft>
              <a:buFont typeface="Symbol" panose="05050102010706020507" pitchFamily="18" charset="2"/>
              <a:buChar char=""/>
            </a:pPr>
            <a:r>
              <a:rPr lang="en-US" sz="1600" dirty="0">
                <a:effectLst/>
                <a:latin typeface="Times New Roman" panose="02020603050405020304" pitchFamily="18" charset="0"/>
                <a:ea typeface="Calibri" panose="020F0502020204030204" pitchFamily="34" charset="0"/>
              </a:rPr>
              <a:t>Flask-1.1.2</a:t>
            </a:r>
            <a:endParaRPr lang="en-IN" sz="1600" dirty="0">
              <a:effectLst/>
              <a:latin typeface="Times New Roman" panose="02020603050405020304" pitchFamily="18" charset="0"/>
              <a:ea typeface="Times New Roman" panose="02020603050405020304" pitchFamily="18" charset="0"/>
            </a:endParaRPr>
          </a:p>
          <a:p>
            <a:pPr marL="342900" lvl="0" indent="-342900">
              <a:lnSpc>
                <a:spcPct val="150000"/>
              </a:lnSpc>
              <a:spcAft>
                <a:spcPts val="1000"/>
              </a:spcAft>
              <a:buFont typeface="Symbol" panose="05050102010706020507" pitchFamily="18" charset="2"/>
              <a:buChar char=""/>
            </a:pPr>
            <a:r>
              <a:rPr lang="en-US" sz="1600" dirty="0">
                <a:effectLst/>
                <a:latin typeface="Times New Roman" panose="02020603050405020304" pitchFamily="18" charset="0"/>
                <a:ea typeface="Calibri" panose="020F0502020204030204" pitchFamily="34" charset="0"/>
              </a:rPr>
              <a:t>Flask-Cors-3.0.8</a:t>
            </a:r>
            <a:endParaRPr lang="en-IN" sz="1600" dirty="0">
              <a:effectLst/>
              <a:latin typeface="Times New Roman" panose="02020603050405020304" pitchFamily="18" charset="0"/>
              <a:ea typeface="Times New Roman" panose="02020603050405020304" pitchFamily="18" charset="0"/>
            </a:endParaRPr>
          </a:p>
          <a:p>
            <a:pPr marL="342900" lvl="0" indent="-342900">
              <a:lnSpc>
                <a:spcPct val="150000"/>
              </a:lnSpc>
              <a:spcAft>
                <a:spcPts val="1000"/>
              </a:spcAft>
              <a:buFont typeface="Symbol" panose="05050102010706020507" pitchFamily="18" charset="2"/>
              <a:buChar char=""/>
            </a:pPr>
            <a:r>
              <a:rPr lang="en-US" sz="1600" dirty="0">
                <a:effectLst/>
                <a:latin typeface="Times New Roman" panose="02020603050405020304" pitchFamily="18" charset="0"/>
                <a:ea typeface="Calibri" panose="020F0502020204030204" pitchFamily="34" charset="0"/>
              </a:rPr>
              <a:t>Gunicorn-20.0.4</a:t>
            </a:r>
            <a:endParaRPr lang="en-IN" sz="1600" dirty="0">
              <a:effectLst/>
              <a:latin typeface="Times New Roman" panose="02020603050405020304" pitchFamily="18" charset="0"/>
              <a:ea typeface="Times New Roman" panose="02020603050405020304" pitchFamily="18" charset="0"/>
            </a:endParaRPr>
          </a:p>
          <a:p>
            <a:pPr marL="342900" lvl="0" indent="-342900">
              <a:lnSpc>
                <a:spcPct val="150000"/>
              </a:lnSpc>
              <a:spcAft>
                <a:spcPts val="1000"/>
              </a:spcAft>
              <a:buFont typeface="Symbol" panose="05050102010706020507" pitchFamily="18" charset="2"/>
              <a:buChar char=""/>
            </a:pPr>
            <a:r>
              <a:rPr lang="en-US" sz="1600" dirty="0">
                <a:effectLst/>
                <a:latin typeface="Times New Roman" panose="02020603050405020304" pitchFamily="18" charset="0"/>
                <a:ea typeface="Calibri" panose="020F0502020204030204" pitchFamily="34" charset="0"/>
              </a:rPr>
              <a:t>Jinja2-2.11.2</a:t>
            </a:r>
            <a:endParaRPr lang="en-IN" sz="1600" dirty="0">
              <a:effectLst/>
              <a:latin typeface="Times New Roman" panose="02020603050405020304" pitchFamily="18" charset="0"/>
              <a:ea typeface="Times New Roman" panose="02020603050405020304" pitchFamily="18" charset="0"/>
            </a:endParaRPr>
          </a:p>
          <a:p>
            <a:pPr marL="342900" lvl="0" indent="-342900">
              <a:lnSpc>
                <a:spcPct val="150000"/>
              </a:lnSpc>
              <a:spcAft>
                <a:spcPts val="1000"/>
              </a:spcAft>
              <a:buFont typeface="Symbol" panose="05050102010706020507" pitchFamily="18" charset="2"/>
              <a:buChar char=""/>
            </a:pPr>
            <a:r>
              <a:rPr lang="en-US" sz="1600" dirty="0">
                <a:effectLst/>
                <a:latin typeface="Times New Roman" panose="02020603050405020304" pitchFamily="18" charset="0"/>
                <a:ea typeface="Calibri" panose="020F0502020204030204" pitchFamily="34" charset="0"/>
              </a:rPr>
              <a:t>Joblib-0.15.1</a:t>
            </a:r>
            <a:endParaRPr lang="en-IN" sz="1600" dirty="0">
              <a:effectLst/>
              <a:latin typeface="Times New Roman" panose="02020603050405020304" pitchFamily="18" charset="0"/>
              <a:ea typeface="Times New Roman" panose="02020603050405020304" pitchFamily="18" charset="0"/>
            </a:endParaRPr>
          </a:p>
          <a:p>
            <a:pPr marL="342900" lvl="0" indent="-342900">
              <a:lnSpc>
                <a:spcPct val="150000"/>
              </a:lnSpc>
              <a:spcAft>
                <a:spcPts val="1000"/>
              </a:spcAft>
              <a:buFont typeface="Symbol" panose="05050102010706020507" pitchFamily="18" charset="2"/>
              <a:buChar char=""/>
            </a:pPr>
            <a:r>
              <a:rPr lang="en-US" sz="1600" dirty="0">
                <a:effectLst/>
                <a:latin typeface="Times New Roman" panose="02020603050405020304" pitchFamily="18" charset="0"/>
                <a:ea typeface="Calibri" panose="020F0502020204030204" pitchFamily="34" charset="0"/>
              </a:rPr>
              <a:t>Numpy-1.18.5</a:t>
            </a:r>
            <a:endParaRPr lang="en-IN" sz="1600" dirty="0">
              <a:effectLst/>
              <a:latin typeface="Times New Roman" panose="02020603050405020304" pitchFamily="18" charset="0"/>
              <a:ea typeface="Times New Roman" panose="02020603050405020304" pitchFamily="18" charset="0"/>
            </a:endParaRPr>
          </a:p>
          <a:p>
            <a:pPr marL="342900" lvl="0" indent="-342900">
              <a:lnSpc>
                <a:spcPct val="150000"/>
              </a:lnSpc>
              <a:spcAft>
                <a:spcPts val="1000"/>
              </a:spcAft>
              <a:buFont typeface="Symbol" panose="05050102010706020507" pitchFamily="18" charset="2"/>
              <a:buChar char=""/>
            </a:pPr>
            <a:r>
              <a:rPr lang="en-US" sz="1600" dirty="0">
                <a:effectLst/>
                <a:latin typeface="Times New Roman" panose="02020603050405020304" pitchFamily="18" charset="0"/>
                <a:ea typeface="Calibri" panose="020F0502020204030204" pitchFamily="34" charset="0"/>
              </a:rPr>
              <a:t>Pandas-1.0.4</a:t>
            </a:r>
            <a:endParaRPr lang="en-IN" sz="1600" dirty="0">
              <a:effectLst/>
              <a:latin typeface="Times New Roman" panose="02020603050405020304" pitchFamily="18" charset="0"/>
              <a:ea typeface="Times New Roman" panose="02020603050405020304" pitchFamily="18" charset="0"/>
            </a:endParaRPr>
          </a:p>
          <a:p>
            <a:endParaRPr lang="en-IN" dirty="0"/>
          </a:p>
        </p:txBody>
      </p:sp>
      <p:sp>
        <p:nvSpPr>
          <p:cNvPr id="5" name="TextBox 4">
            <a:extLst>
              <a:ext uri="{FF2B5EF4-FFF2-40B4-BE49-F238E27FC236}">
                <a16:creationId xmlns:a16="http://schemas.microsoft.com/office/drawing/2014/main" id="{B5A1D78A-48F2-4ACE-7672-7C52E03340A3}"/>
              </a:ext>
            </a:extLst>
          </p:cNvPr>
          <p:cNvSpPr txBox="1"/>
          <p:nvPr/>
        </p:nvSpPr>
        <p:spPr>
          <a:xfrm>
            <a:off x="2883159" y="1959429"/>
            <a:ext cx="2407298" cy="3354765"/>
          </a:xfrm>
          <a:prstGeom prst="rect">
            <a:avLst/>
          </a:prstGeom>
          <a:noFill/>
        </p:spPr>
        <p:txBody>
          <a:bodyPr wrap="square" rtlCol="0">
            <a:spAutoFit/>
          </a:bodyPr>
          <a:lstStyle/>
          <a:p>
            <a:pPr marL="342900" lvl="0" indent="-342900">
              <a:lnSpc>
                <a:spcPct val="150000"/>
              </a:lnSpc>
              <a:spcAft>
                <a:spcPts val="1000"/>
              </a:spcAft>
              <a:buFont typeface="Symbol" panose="05050102010706020507" pitchFamily="18" charset="2"/>
              <a:buChar char=""/>
            </a:pPr>
            <a:r>
              <a:rPr lang="en-US" sz="1600" dirty="0">
                <a:effectLst/>
                <a:latin typeface="Times New Roman" panose="02020603050405020304" pitchFamily="18" charset="0"/>
                <a:ea typeface="Calibri" panose="020F0502020204030204" pitchFamily="34" charset="0"/>
              </a:rPr>
              <a:t>pickle-mixin-1.0.2</a:t>
            </a:r>
            <a:endParaRPr lang="en-IN" sz="1600" dirty="0">
              <a:effectLst/>
              <a:latin typeface="Times New Roman" panose="02020603050405020304" pitchFamily="18" charset="0"/>
              <a:ea typeface="Times New Roman" panose="02020603050405020304" pitchFamily="18" charset="0"/>
            </a:endParaRPr>
          </a:p>
          <a:p>
            <a:pPr marL="342900" lvl="0" indent="-342900">
              <a:lnSpc>
                <a:spcPct val="150000"/>
              </a:lnSpc>
              <a:spcAft>
                <a:spcPts val="1000"/>
              </a:spcAft>
              <a:buFont typeface="Symbol" panose="05050102010706020507" pitchFamily="18" charset="2"/>
              <a:buChar char=""/>
            </a:pPr>
            <a:r>
              <a:rPr lang="en-US" sz="1600" dirty="0">
                <a:effectLst/>
                <a:latin typeface="Times New Roman" panose="02020603050405020304" pitchFamily="18" charset="0"/>
                <a:ea typeface="Calibri" panose="020F0502020204030204" pitchFamily="34" charset="0"/>
              </a:rPr>
              <a:t>python-dateutil-2.8.1</a:t>
            </a:r>
            <a:endParaRPr lang="en-IN" sz="1600" dirty="0">
              <a:effectLst/>
              <a:latin typeface="Times New Roman" panose="02020603050405020304" pitchFamily="18" charset="0"/>
              <a:ea typeface="Times New Roman" panose="02020603050405020304" pitchFamily="18" charset="0"/>
            </a:endParaRPr>
          </a:p>
          <a:p>
            <a:pPr marL="342900" lvl="0" indent="-342900">
              <a:lnSpc>
                <a:spcPct val="150000"/>
              </a:lnSpc>
              <a:spcAft>
                <a:spcPts val="1000"/>
              </a:spcAft>
              <a:buFont typeface="Symbol" panose="05050102010706020507" pitchFamily="18" charset="2"/>
              <a:buChar char=""/>
            </a:pPr>
            <a:r>
              <a:rPr lang="en-US" sz="1600" dirty="0">
                <a:effectLst/>
                <a:latin typeface="Times New Roman" panose="02020603050405020304" pitchFamily="18" charset="0"/>
                <a:ea typeface="Calibri" panose="020F0502020204030204" pitchFamily="34" charset="0"/>
              </a:rPr>
              <a:t>pytz-2020.1</a:t>
            </a:r>
            <a:endParaRPr lang="en-IN" sz="1600" dirty="0">
              <a:effectLst/>
              <a:latin typeface="Times New Roman" panose="02020603050405020304" pitchFamily="18" charset="0"/>
              <a:ea typeface="Times New Roman" panose="02020603050405020304" pitchFamily="18" charset="0"/>
            </a:endParaRPr>
          </a:p>
          <a:p>
            <a:pPr marL="342900" lvl="0" indent="-342900">
              <a:lnSpc>
                <a:spcPct val="150000"/>
              </a:lnSpc>
              <a:spcAft>
                <a:spcPts val="1000"/>
              </a:spcAft>
              <a:buFont typeface="Symbol" panose="05050102010706020507" pitchFamily="18" charset="2"/>
              <a:buChar char=""/>
            </a:pPr>
            <a:r>
              <a:rPr lang="en-US" sz="1600" dirty="0">
                <a:effectLst/>
                <a:latin typeface="Times New Roman" panose="02020603050405020304" pitchFamily="18" charset="0"/>
                <a:ea typeface="Calibri" panose="020F0502020204030204" pitchFamily="34" charset="0"/>
              </a:rPr>
              <a:t>scikit-learn-0.22.2</a:t>
            </a:r>
            <a:endParaRPr lang="en-IN" sz="1600" dirty="0">
              <a:effectLst/>
              <a:latin typeface="Times New Roman" panose="02020603050405020304" pitchFamily="18" charset="0"/>
              <a:ea typeface="Times New Roman" panose="02020603050405020304" pitchFamily="18" charset="0"/>
            </a:endParaRPr>
          </a:p>
          <a:p>
            <a:pPr marL="342900" lvl="0" indent="-342900">
              <a:lnSpc>
                <a:spcPct val="150000"/>
              </a:lnSpc>
              <a:spcAft>
                <a:spcPts val="1000"/>
              </a:spcAft>
              <a:buFont typeface="Symbol" panose="05050102010706020507" pitchFamily="18" charset="2"/>
              <a:buChar char=""/>
            </a:pPr>
            <a:r>
              <a:rPr lang="en-US" sz="1600" dirty="0">
                <a:effectLst/>
                <a:latin typeface="Times New Roman" panose="02020603050405020304" pitchFamily="18" charset="0"/>
                <a:ea typeface="Calibri" panose="020F0502020204030204" pitchFamily="34" charset="0"/>
              </a:rPr>
              <a:t>six-1.15.0</a:t>
            </a:r>
            <a:endParaRPr lang="en-IN" sz="1600" dirty="0">
              <a:effectLst/>
              <a:latin typeface="Times New Roman" panose="02020603050405020304" pitchFamily="18" charset="0"/>
              <a:ea typeface="Times New Roman" panose="02020603050405020304" pitchFamily="18" charset="0"/>
            </a:endParaRPr>
          </a:p>
          <a:p>
            <a:pPr marL="342900" lvl="0" indent="-342900">
              <a:lnSpc>
                <a:spcPct val="150000"/>
              </a:lnSpc>
              <a:spcAft>
                <a:spcPts val="1000"/>
              </a:spcAft>
              <a:buFont typeface="Symbol" panose="05050102010706020507" pitchFamily="18" charset="2"/>
              <a:buChar char=""/>
            </a:pPr>
            <a:r>
              <a:rPr lang="en-US" sz="1600" dirty="0">
                <a:effectLst/>
                <a:latin typeface="Times New Roman" panose="02020603050405020304" pitchFamily="18" charset="0"/>
                <a:ea typeface="Calibri" panose="020F0502020204030204" pitchFamily="34" charset="0"/>
              </a:rPr>
              <a:t>sklearn-0.0</a:t>
            </a:r>
            <a:endParaRPr lang="en-IN" sz="1600" dirty="0">
              <a:effectLst/>
              <a:latin typeface="Times New Roman" panose="02020603050405020304" pitchFamily="18" charset="0"/>
              <a:ea typeface="Times New Roman" panose="02020603050405020304" pitchFamily="18" charset="0"/>
            </a:endParaRPr>
          </a:p>
          <a:p>
            <a:endParaRPr lang="en-IN" dirty="0"/>
          </a:p>
        </p:txBody>
      </p:sp>
    </p:spTree>
    <p:extLst>
      <p:ext uri="{BB962C8B-B14F-4D97-AF65-F5344CB8AC3E}">
        <p14:creationId xmlns:p14="http://schemas.microsoft.com/office/powerpoint/2010/main" val="508580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833931F-5D31-4825-E7FD-E06FF0FE6510}"/>
              </a:ext>
            </a:extLst>
          </p:cNvPr>
          <p:cNvSpPr txBox="1"/>
          <p:nvPr/>
        </p:nvSpPr>
        <p:spPr>
          <a:xfrm>
            <a:off x="149290" y="1866122"/>
            <a:ext cx="11495314" cy="3503523"/>
          </a:xfrm>
          <a:prstGeom prst="rect">
            <a:avLst/>
          </a:prstGeom>
          <a:noFill/>
        </p:spPr>
        <p:txBody>
          <a:bodyPr wrap="square" rtlCol="0">
            <a:spAutoFit/>
          </a:bodyPr>
          <a:lstStyle/>
          <a:p>
            <a:pPr marL="742950" lvl="1" indent="-285750">
              <a:lnSpc>
                <a:spcPct val="150000"/>
              </a:lnSpc>
              <a:spcAft>
                <a:spcPts val="1000"/>
              </a:spcAft>
              <a:buFont typeface="Symbol" panose="05050102010706020507" pitchFamily="18" charset="2"/>
              <a:buChar char=""/>
            </a:pPr>
            <a:r>
              <a:rPr lang="en-US" sz="1800" dirty="0">
                <a:effectLst/>
                <a:latin typeface="Times New Roman" panose="02020603050405020304" pitchFamily="18" charset="0"/>
                <a:ea typeface="Calibri" panose="020F0502020204030204" pitchFamily="34" charset="0"/>
              </a:rPr>
              <a:t>A typical PC or workstation used by data scientists may include a multi-core CPU, 16-32 GB of RAM, and an SSD for fast data access.</a:t>
            </a:r>
            <a:endParaRPr lang="en-IN" sz="1800" dirty="0">
              <a:effectLst/>
              <a:latin typeface="Times New Roman" panose="02020603050405020304" pitchFamily="18" charset="0"/>
              <a:ea typeface="Times New Roman" panose="02020603050405020304" pitchFamily="18" charset="0"/>
            </a:endParaRPr>
          </a:p>
          <a:p>
            <a:pPr marL="742950" lvl="1" indent="-285750">
              <a:lnSpc>
                <a:spcPct val="150000"/>
              </a:lnSpc>
              <a:spcAft>
                <a:spcPts val="1000"/>
              </a:spcAft>
              <a:buFont typeface="Symbol" panose="05050102010706020507" pitchFamily="18" charset="2"/>
              <a:buChar char=""/>
            </a:pPr>
            <a:r>
              <a:rPr lang="en-US" sz="1800" dirty="0">
                <a:effectLst/>
                <a:latin typeface="Times New Roman" panose="02020603050405020304" pitchFamily="18" charset="0"/>
                <a:ea typeface="Calibri" panose="020F0502020204030204" pitchFamily="34" charset="0"/>
              </a:rPr>
              <a:t>CPU: Multi-core processors with high clock speeds.</a:t>
            </a:r>
            <a:endParaRPr lang="en-IN" sz="1800" dirty="0">
              <a:effectLst/>
              <a:latin typeface="Times New Roman" panose="02020603050405020304" pitchFamily="18" charset="0"/>
              <a:ea typeface="Times New Roman" panose="02020603050405020304" pitchFamily="18" charset="0"/>
            </a:endParaRPr>
          </a:p>
          <a:p>
            <a:pPr marL="742950" lvl="1" indent="-285750">
              <a:lnSpc>
                <a:spcPct val="150000"/>
              </a:lnSpc>
              <a:spcAft>
                <a:spcPts val="1000"/>
              </a:spcAft>
              <a:buFont typeface="Symbol" panose="05050102010706020507" pitchFamily="18" charset="2"/>
              <a:buChar char=""/>
            </a:pPr>
            <a:r>
              <a:rPr lang="en-IN" sz="1800" dirty="0">
                <a:effectLst/>
                <a:latin typeface="Times New Roman" panose="02020603050405020304" pitchFamily="18" charset="0"/>
                <a:ea typeface="Calibri" panose="020F0502020204030204" pitchFamily="34" charset="0"/>
              </a:rPr>
              <a:t>GPU: Graphics Processing Units (such as NVIDIA GPUs) for accelerated machine learning computations.</a:t>
            </a:r>
            <a:endParaRPr lang="en-IN" sz="1800" dirty="0">
              <a:effectLst/>
              <a:latin typeface="Times New Roman" panose="02020603050405020304" pitchFamily="18" charset="0"/>
              <a:ea typeface="Times New Roman" panose="02020603050405020304" pitchFamily="18" charset="0"/>
            </a:endParaRPr>
          </a:p>
          <a:p>
            <a:pPr marL="742950" lvl="1" indent="-285750">
              <a:lnSpc>
                <a:spcPct val="150000"/>
              </a:lnSpc>
              <a:spcAft>
                <a:spcPts val="1000"/>
              </a:spcAft>
              <a:buFont typeface="Symbol" panose="05050102010706020507" pitchFamily="18" charset="2"/>
              <a:buChar char=""/>
            </a:pPr>
            <a:r>
              <a:rPr lang="en-IN" sz="1800" dirty="0">
                <a:effectLst/>
                <a:latin typeface="Times New Roman" panose="02020603050405020304" pitchFamily="18" charset="0"/>
                <a:ea typeface="Calibri" panose="020F0502020204030204" pitchFamily="34" charset="0"/>
              </a:rPr>
              <a:t>Memory: High memory capacity (64 GB or more) to handle large datasets.</a:t>
            </a:r>
            <a:endParaRPr lang="en-IN" sz="1800" dirty="0">
              <a:effectLst/>
              <a:latin typeface="Times New Roman" panose="02020603050405020304" pitchFamily="18" charset="0"/>
              <a:ea typeface="Times New Roman" panose="02020603050405020304" pitchFamily="18" charset="0"/>
            </a:endParaRPr>
          </a:p>
          <a:p>
            <a:pPr marL="742950" lvl="1" indent="-285750">
              <a:lnSpc>
                <a:spcPct val="150000"/>
              </a:lnSpc>
              <a:spcAft>
                <a:spcPts val="1000"/>
              </a:spcAft>
              <a:buFont typeface="Symbol" panose="05050102010706020507" pitchFamily="18" charset="2"/>
              <a:buChar char=""/>
            </a:pPr>
            <a:r>
              <a:rPr lang="en-IN" sz="1800" dirty="0">
                <a:effectLst/>
                <a:latin typeface="Times New Roman" panose="02020603050405020304" pitchFamily="18" charset="0"/>
                <a:ea typeface="Calibri" panose="020F0502020204030204" pitchFamily="34" charset="0"/>
              </a:rPr>
              <a:t>Storage: High-speed SSDs or </a:t>
            </a:r>
            <a:r>
              <a:rPr lang="en-IN" sz="1800" dirty="0" err="1">
                <a:effectLst/>
                <a:latin typeface="Times New Roman" panose="02020603050405020304" pitchFamily="18" charset="0"/>
                <a:ea typeface="Calibri" panose="020F0502020204030204" pitchFamily="34" charset="0"/>
              </a:rPr>
              <a:t>NVMe</a:t>
            </a:r>
            <a:r>
              <a:rPr lang="en-IN" sz="1800" dirty="0">
                <a:effectLst/>
                <a:latin typeface="Times New Roman" panose="02020603050405020304" pitchFamily="18" charset="0"/>
                <a:ea typeface="Calibri" panose="020F0502020204030204" pitchFamily="34" charset="0"/>
              </a:rPr>
              <a:t> storage for fast read/write operations.</a:t>
            </a:r>
            <a:endParaRPr lang="en-IN" sz="1800" dirty="0">
              <a:effectLst/>
              <a:latin typeface="Times New Roman" panose="02020603050405020304" pitchFamily="18" charset="0"/>
              <a:ea typeface="Times New Roman" panose="02020603050405020304" pitchFamily="18" charset="0"/>
            </a:endParaRPr>
          </a:p>
          <a:p>
            <a:endParaRPr lang="en-IN" dirty="0"/>
          </a:p>
        </p:txBody>
      </p:sp>
      <p:sp>
        <p:nvSpPr>
          <p:cNvPr id="3" name="Rectangle 2">
            <a:extLst>
              <a:ext uri="{FF2B5EF4-FFF2-40B4-BE49-F238E27FC236}">
                <a16:creationId xmlns:a16="http://schemas.microsoft.com/office/drawing/2014/main" id="{5B872D08-9E9B-4B66-0C86-624BE5363FA2}"/>
              </a:ext>
            </a:extLst>
          </p:cNvPr>
          <p:cNvSpPr/>
          <p:nvPr/>
        </p:nvSpPr>
        <p:spPr>
          <a:xfrm>
            <a:off x="2202024" y="1054359"/>
            <a:ext cx="3722915" cy="625151"/>
          </a:xfrm>
          <a:prstGeom prst="rect">
            <a:avLst/>
          </a:prstGeom>
          <a:solidFill>
            <a:schemeClr val="bg2"/>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800"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Hardware Technologies</a:t>
            </a:r>
          </a:p>
        </p:txBody>
      </p:sp>
    </p:spTree>
    <p:extLst>
      <p:ext uri="{BB962C8B-B14F-4D97-AF65-F5344CB8AC3E}">
        <p14:creationId xmlns:p14="http://schemas.microsoft.com/office/powerpoint/2010/main" val="37591159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1686767-A7E2-97B2-7548-81771EDB8517}"/>
              </a:ext>
            </a:extLst>
          </p:cNvPr>
          <p:cNvSpPr txBox="1"/>
          <p:nvPr/>
        </p:nvSpPr>
        <p:spPr>
          <a:xfrm>
            <a:off x="2015864" y="1020023"/>
            <a:ext cx="1324495" cy="523220"/>
          </a:xfrm>
          <a:prstGeom prst="rect">
            <a:avLst/>
          </a:prstGeom>
          <a:solidFill>
            <a:schemeClr val="bg2"/>
          </a:solidFill>
        </p:spPr>
        <p:txBody>
          <a:bodyPr wrap="square" rtlCol="0">
            <a:spAutoFit/>
          </a:bodyPr>
          <a:lstStyle/>
          <a:p>
            <a:r>
              <a:rPr lang="en-US" sz="28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Result</a:t>
            </a:r>
            <a:endParaRPr lang="en-IN" sz="28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2" name="Rectangle 1">
            <a:extLst>
              <a:ext uri="{FF2B5EF4-FFF2-40B4-BE49-F238E27FC236}">
                <a16:creationId xmlns:a16="http://schemas.microsoft.com/office/drawing/2014/main" id="{F286D1C5-0DDE-F590-D93B-9D64F0B9EDD4}"/>
              </a:ext>
            </a:extLst>
          </p:cNvPr>
          <p:cNvSpPr/>
          <p:nvPr/>
        </p:nvSpPr>
        <p:spPr>
          <a:xfrm>
            <a:off x="80682" y="6015318"/>
            <a:ext cx="4536142" cy="663388"/>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CFADDD61-76AA-479D-291C-A83BA2524D79}"/>
              </a:ext>
            </a:extLst>
          </p:cNvPr>
          <p:cNvSpPr txBox="1"/>
          <p:nvPr/>
        </p:nvSpPr>
        <p:spPr>
          <a:xfrm>
            <a:off x="1160929" y="1829827"/>
            <a:ext cx="9870141" cy="873572"/>
          </a:xfrm>
          <a:prstGeom prst="rect">
            <a:avLst/>
          </a:prstGeom>
          <a:noFill/>
        </p:spPr>
        <p:txBody>
          <a:bodyPr wrap="square">
            <a:spAutoFit/>
          </a:bodyPr>
          <a:lstStyle/>
          <a:p>
            <a:pPr algn="just">
              <a:lnSpc>
                <a:spcPct val="150000"/>
              </a:lnSpc>
            </a:pPr>
            <a:r>
              <a:rPr lang="en-US" dirty="0">
                <a:latin typeface="Times New Roman" panose="02020603050405020304" pitchFamily="18" charset="0"/>
                <a:cs typeface="Times New Roman" panose="02020603050405020304" pitchFamily="18" charset="0"/>
              </a:rPr>
              <a:t>The result of this project is a functional web application that allows users to predict car prices based on input parameters such as car company, model, year of manufacture, fuel type, and kilometers driven. </a:t>
            </a:r>
          </a:p>
        </p:txBody>
      </p:sp>
      <p:sp>
        <p:nvSpPr>
          <p:cNvPr id="3" name="Rectangle 2">
            <a:extLst>
              <a:ext uri="{FF2B5EF4-FFF2-40B4-BE49-F238E27FC236}">
                <a16:creationId xmlns:a16="http://schemas.microsoft.com/office/drawing/2014/main" id="{0C53FB89-0512-F22F-B7A9-303C2ED124B2}"/>
              </a:ext>
            </a:extLst>
          </p:cNvPr>
          <p:cNvSpPr/>
          <p:nvPr/>
        </p:nvSpPr>
        <p:spPr>
          <a:xfrm>
            <a:off x="-9331" y="5965369"/>
            <a:ext cx="12191999" cy="763286"/>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IN" sz="1800" b="1" i="1" dirty="0">
                <a:solidFill>
                  <a:schemeClr val="bg1"/>
                </a:solidFill>
                <a:latin typeface="Times New Roman" panose="02020603050405020304" pitchFamily="18" charset="0"/>
                <a:cs typeface="Times New Roman" panose="02020603050405020304" pitchFamily="18" charset="0"/>
              </a:rPr>
              <a:t>Department of Artificial Intelligence and Machine Learning                                                 www.Cambridge.edu.in</a:t>
            </a:r>
          </a:p>
        </p:txBody>
      </p:sp>
      <p:pic>
        <p:nvPicPr>
          <p:cNvPr id="7" name="Picture 6">
            <a:extLst>
              <a:ext uri="{FF2B5EF4-FFF2-40B4-BE49-F238E27FC236}">
                <a16:creationId xmlns:a16="http://schemas.microsoft.com/office/drawing/2014/main" id="{0EC18636-D49F-BA75-7727-0118B06E1B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40359" y="2898835"/>
            <a:ext cx="5225143" cy="2939142"/>
          </a:xfrm>
          <a:prstGeom prst="rect">
            <a:avLst/>
          </a:prstGeom>
        </p:spPr>
      </p:pic>
    </p:spTree>
    <p:extLst>
      <p:ext uri="{BB962C8B-B14F-4D97-AF65-F5344CB8AC3E}">
        <p14:creationId xmlns:p14="http://schemas.microsoft.com/office/powerpoint/2010/main" val="4331214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C06CB4A-8C8F-32E4-B02C-D0F374B8E0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92694" y="671804"/>
            <a:ext cx="8761445" cy="4928313"/>
          </a:xfrm>
          <a:prstGeom prst="rect">
            <a:avLst/>
          </a:prstGeom>
        </p:spPr>
      </p:pic>
      <p:sp>
        <p:nvSpPr>
          <p:cNvPr id="2" name="Rectangle 1">
            <a:extLst>
              <a:ext uri="{FF2B5EF4-FFF2-40B4-BE49-F238E27FC236}">
                <a16:creationId xmlns:a16="http://schemas.microsoft.com/office/drawing/2014/main" id="{214B5588-BF98-7A16-8E9C-D7E5BAA8C301}"/>
              </a:ext>
            </a:extLst>
          </p:cNvPr>
          <p:cNvSpPr/>
          <p:nvPr/>
        </p:nvSpPr>
        <p:spPr>
          <a:xfrm>
            <a:off x="-9331" y="5965369"/>
            <a:ext cx="12191999" cy="763286"/>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IN" sz="1800" b="1" i="1" dirty="0">
                <a:solidFill>
                  <a:schemeClr val="bg1"/>
                </a:solidFill>
                <a:latin typeface="Times New Roman" panose="02020603050405020304" pitchFamily="18" charset="0"/>
                <a:cs typeface="Times New Roman" panose="02020603050405020304" pitchFamily="18" charset="0"/>
              </a:rPr>
              <a:t>Department of Artificial Intelligence and Machine Learning                                                 www.Cambridge.edu.in</a:t>
            </a:r>
          </a:p>
        </p:txBody>
      </p:sp>
    </p:spTree>
    <p:extLst>
      <p:ext uri="{BB962C8B-B14F-4D97-AF65-F5344CB8AC3E}">
        <p14:creationId xmlns:p14="http://schemas.microsoft.com/office/powerpoint/2010/main" val="23339122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1686767-A7E2-97B2-7548-81771EDB8517}"/>
              </a:ext>
            </a:extLst>
          </p:cNvPr>
          <p:cNvSpPr txBox="1"/>
          <p:nvPr/>
        </p:nvSpPr>
        <p:spPr>
          <a:xfrm>
            <a:off x="1971870" y="1130730"/>
            <a:ext cx="2170922" cy="523220"/>
          </a:xfrm>
          <a:prstGeom prst="rect">
            <a:avLst/>
          </a:prstGeom>
          <a:solidFill>
            <a:schemeClr val="bg2"/>
          </a:solidFill>
        </p:spPr>
        <p:txBody>
          <a:bodyPr wrap="square" rtlCol="0">
            <a:spAutoFit/>
          </a:bodyPr>
          <a:lstStyle/>
          <a:p>
            <a:r>
              <a:rPr lang="en-US" sz="28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Conclusion</a:t>
            </a:r>
            <a:endParaRPr lang="en-IN" sz="28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2" name="Rectangle 1">
            <a:extLst>
              <a:ext uri="{FF2B5EF4-FFF2-40B4-BE49-F238E27FC236}">
                <a16:creationId xmlns:a16="http://schemas.microsoft.com/office/drawing/2014/main" id="{CAF0AFA9-4766-9941-7322-F4264BE75C65}"/>
              </a:ext>
            </a:extLst>
          </p:cNvPr>
          <p:cNvSpPr/>
          <p:nvPr/>
        </p:nvSpPr>
        <p:spPr>
          <a:xfrm>
            <a:off x="80682" y="6015318"/>
            <a:ext cx="4536142" cy="663388"/>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EF5CD212-6AFC-4538-D01F-435B0FB22373}"/>
              </a:ext>
            </a:extLst>
          </p:cNvPr>
          <p:cNvSpPr/>
          <p:nvPr/>
        </p:nvSpPr>
        <p:spPr>
          <a:xfrm>
            <a:off x="0" y="5965369"/>
            <a:ext cx="12191999" cy="763286"/>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IN" sz="1800" b="1" i="1" dirty="0">
                <a:solidFill>
                  <a:schemeClr val="bg1"/>
                </a:solidFill>
                <a:latin typeface="Times New Roman" panose="02020603050405020304" pitchFamily="18" charset="0"/>
                <a:cs typeface="Times New Roman" panose="02020603050405020304" pitchFamily="18" charset="0"/>
              </a:rPr>
              <a:t>Department of Artificial Intelligence and Machine Learning                                                 www.Cambridge.edu.in</a:t>
            </a:r>
          </a:p>
        </p:txBody>
      </p:sp>
      <p:sp>
        <p:nvSpPr>
          <p:cNvPr id="6" name="TextBox 5">
            <a:extLst>
              <a:ext uri="{FF2B5EF4-FFF2-40B4-BE49-F238E27FC236}">
                <a16:creationId xmlns:a16="http://schemas.microsoft.com/office/drawing/2014/main" id="{B11E3399-683C-3DAA-4298-F8C7C937C86B}"/>
              </a:ext>
            </a:extLst>
          </p:cNvPr>
          <p:cNvSpPr txBox="1"/>
          <p:nvPr/>
        </p:nvSpPr>
        <p:spPr>
          <a:xfrm>
            <a:off x="80682" y="1922106"/>
            <a:ext cx="11507938" cy="2535566"/>
          </a:xfrm>
          <a:prstGeom prst="rect">
            <a:avLst/>
          </a:prstGeom>
          <a:noFill/>
        </p:spPr>
        <p:txBody>
          <a:bodyPr wrap="square" rtlCol="0">
            <a:spAutoFit/>
          </a:bodyPr>
          <a:lstStyle/>
          <a:p>
            <a:pPr>
              <a:lnSpc>
                <a:spcPct val="150000"/>
              </a:lnSpc>
            </a:pPr>
            <a:r>
              <a:rPr lang="en-US" dirty="0">
                <a:latin typeface="Times New Roman" panose="02020603050405020304" pitchFamily="18" charset="0"/>
                <a:cs typeface="Times New Roman" panose="02020603050405020304" pitchFamily="18" charset="0"/>
              </a:rPr>
              <a:t>In conclusion, this project successfully addresses the challenge of predicting car prices using a combination of machine learning and web development techniques. By leveraging Flask for web application development and integrating a pre-trained linear regression model, the application provides users with a convenient platform to obtain reliable price estimates based on specific car attributes.</a:t>
            </a:r>
          </a:p>
          <a:p>
            <a:pPr>
              <a:lnSpc>
                <a:spcPct val="150000"/>
              </a:lnSpc>
            </a:pPr>
            <a:r>
              <a:rPr lang="en-US" dirty="0">
                <a:latin typeface="Times New Roman" panose="02020603050405020304" pitchFamily="18" charset="0"/>
                <a:cs typeface="Times New Roman" panose="02020603050405020304" pitchFamily="18" charset="0"/>
              </a:rPr>
              <a:t>As a tool for both car buyers and sellers, this application facilitates informed decision-making in the automotive market, offering reliable price estimates that reflect current market conditions and specific vehicle characteristics.</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324653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9FB6073-DD91-3B1D-6E8E-A894D2CD5D09}"/>
              </a:ext>
            </a:extLst>
          </p:cNvPr>
          <p:cNvSpPr txBox="1"/>
          <p:nvPr/>
        </p:nvSpPr>
        <p:spPr>
          <a:xfrm>
            <a:off x="2085190" y="991496"/>
            <a:ext cx="2387600" cy="523220"/>
          </a:xfrm>
          <a:prstGeom prst="rect">
            <a:avLst/>
          </a:prstGeom>
          <a:solidFill>
            <a:schemeClr val="bg2"/>
          </a:solidFill>
        </p:spPr>
        <p:txBody>
          <a:bodyPr wrap="square" rtlCol="0">
            <a:spAutoFit/>
          </a:bodyPr>
          <a:lstStyle/>
          <a:p>
            <a:r>
              <a:rPr lang="en-US" sz="28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Future Work</a:t>
            </a:r>
            <a:endParaRPr lang="en-IN" sz="28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DBFC73B6-E8AE-1361-C964-F57FBDD91D08}"/>
              </a:ext>
            </a:extLst>
          </p:cNvPr>
          <p:cNvSpPr txBox="1"/>
          <p:nvPr/>
        </p:nvSpPr>
        <p:spPr>
          <a:xfrm>
            <a:off x="716280" y="1986300"/>
            <a:ext cx="10342880" cy="2120068"/>
          </a:xfrm>
          <a:prstGeom prst="rect">
            <a:avLst/>
          </a:prstGeom>
          <a:noFill/>
        </p:spPr>
        <p:txBody>
          <a:bodyPr wrap="square" rtlCol="0">
            <a:spAutoFit/>
          </a:bodyPr>
          <a:lstStyle/>
          <a:p>
            <a:pPr>
              <a:lnSpc>
                <a:spcPct val="150000"/>
              </a:lnSpc>
            </a:pPr>
            <a:r>
              <a:rPr lang="en-US" dirty="0">
                <a:latin typeface="Times New Roman" panose="02020603050405020304" pitchFamily="18" charset="0"/>
                <a:cs typeface="Times New Roman" panose="02020603050405020304" pitchFamily="18" charset="0"/>
              </a:rPr>
              <a:t>Looking ahead, potential enhancements could include integrating more advanced machine learning models for improved prediction accuracy, expanding the dataset to encompass a wider range of car models and years, and enhancing the user interface for enhanced usability and interactivity. By continuing to refine and expand upon this foundation, the application can further contribute to enhancing transparency and efficiency in the car sales industry.</a:t>
            </a:r>
          </a:p>
        </p:txBody>
      </p:sp>
      <p:sp>
        <p:nvSpPr>
          <p:cNvPr id="4" name="Rectangle 3">
            <a:extLst>
              <a:ext uri="{FF2B5EF4-FFF2-40B4-BE49-F238E27FC236}">
                <a16:creationId xmlns:a16="http://schemas.microsoft.com/office/drawing/2014/main" id="{6CD5C189-7A3C-CA3C-E46A-B0B4B56C588C}"/>
              </a:ext>
            </a:extLst>
          </p:cNvPr>
          <p:cNvSpPr/>
          <p:nvPr/>
        </p:nvSpPr>
        <p:spPr>
          <a:xfrm>
            <a:off x="80682" y="6015318"/>
            <a:ext cx="4536142" cy="663388"/>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1EBAA93D-ECC6-3720-F695-D65F7AB08DDA}"/>
              </a:ext>
            </a:extLst>
          </p:cNvPr>
          <p:cNvSpPr/>
          <p:nvPr/>
        </p:nvSpPr>
        <p:spPr>
          <a:xfrm>
            <a:off x="0" y="5965369"/>
            <a:ext cx="12191999" cy="763286"/>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IN" sz="1800" b="1" i="1" dirty="0">
                <a:solidFill>
                  <a:schemeClr val="bg1"/>
                </a:solidFill>
                <a:latin typeface="Times New Roman" panose="02020603050405020304" pitchFamily="18" charset="0"/>
                <a:cs typeface="Times New Roman" panose="02020603050405020304" pitchFamily="18" charset="0"/>
              </a:rPr>
              <a:t>Department of Artificial Intelligence and Machine Learning                                                 www.Cambridge.edu.in</a:t>
            </a:r>
          </a:p>
        </p:txBody>
      </p:sp>
    </p:spTree>
    <p:extLst>
      <p:ext uri="{BB962C8B-B14F-4D97-AF65-F5344CB8AC3E}">
        <p14:creationId xmlns:p14="http://schemas.microsoft.com/office/powerpoint/2010/main" val="38373454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27FA33B-B655-BF85-1BDC-C0E23662F3E5}"/>
              </a:ext>
            </a:extLst>
          </p:cNvPr>
          <p:cNvSpPr txBox="1"/>
          <p:nvPr/>
        </p:nvSpPr>
        <p:spPr>
          <a:xfrm>
            <a:off x="2174239" y="914400"/>
            <a:ext cx="2901613" cy="523220"/>
          </a:xfrm>
          <a:prstGeom prst="rect">
            <a:avLst/>
          </a:prstGeom>
          <a:noFill/>
        </p:spPr>
        <p:txBody>
          <a:bodyPr wrap="square" rtlCol="0">
            <a:spAutoFit/>
          </a:bodyPr>
          <a:lstStyle/>
          <a:p>
            <a:r>
              <a:rPr lang="en-US" sz="2800" b="1" dirty="0">
                <a:effectLst>
                  <a:outerShdw blurRad="38100" dist="38100" dir="2700000" algn="tl">
                    <a:srgbClr val="000000">
                      <a:alpha val="43137"/>
                    </a:srgbClr>
                  </a:outerShdw>
                </a:effectLst>
                <a:highlight>
                  <a:srgbClr val="C0C0C0"/>
                </a:highlight>
                <a:latin typeface="Times New Roman" panose="02020603050405020304" pitchFamily="18" charset="0"/>
                <a:cs typeface="Times New Roman" panose="02020603050405020304" pitchFamily="18" charset="0"/>
              </a:rPr>
              <a:t>R</a:t>
            </a:r>
            <a:r>
              <a:rPr lang="en-IN" sz="2800" b="1" dirty="0" err="1">
                <a:effectLst>
                  <a:outerShdw blurRad="38100" dist="38100" dir="2700000" algn="tl">
                    <a:srgbClr val="000000">
                      <a:alpha val="43137"/>
                    </a:srgbClr>
                  </a:outerShdw>
                </a:effectLst>
                <a:highlight>
                  <a:srgbClr val="C0C0C0"/>
                </a:highlight>
                <a:latin typeface="Times New Roman" panose="02020603050405020304" pitchFamily="18" charset="0"/>
                <a:cs typeface="Times New Roman" panose="02020603050405020304" pitchFamily="18" charset="0"/>
              </a:rPr>
              <a:t>eferences</a:t>
            </a:r>
            <a:r>
              <a:rPr lang="en-IN" sz="2800" b="1" dirty="0">
                <a:effectLst>
                  <a:outerShdw blurRad="38100" dist="38100" dir="2700000" algn="tl">
                    <a:srgbClr val="000000">
                      <a:alpha val="43137"/>
                    </a:srgbClr>
                  </a:outerShdw>
                </a:effectLst>
                <a:highlight>
                  <a:srgbClr val="C0C0C0"/>
                </a:highlight>
                <a:latin typeface="Times New Roman" panose="02020603050405020304" pitchFamily="18" charset="0"/>
                <a:cs typeface="Times New Roman" panose="02020603050405020304" pitchFamily="18" charset="0"/>
              </a:rPr>
              <a:t> </a:t>
            </a:r>
          </a:p>
        </p:txBody>
      </p:sp>
      <p:sp>
        <p:nvSpPr>
          <p:cNvPr id="6" name="TextBox 5">
            <a:extLst>
              <a:ext uri="{FF2B5EF4-FFF2-40B4-BE49-F238E27FC236}">
                <a16:creationId xmlns:a16="http://schemas.microsoft.com/office/drawing/2014/main" id="{D35522DE-AFBE-B6BA-DF9B-8135C66DC5F1}"/>
              </a:ext>
            </a:extLst>
          </p:cNvPr>
          <p:cNvSpPr txBox="1"/>
          <p:nvPr/>
        </p:nvSpPr>
        <p:spPr>
          <a:xfrm>
            <a:off x="102637" y="2098040"/>
            <a:ext cx="10839683" cy="1661993"/>
          </a:xfrm>
          <a:prstGeom prst="rect">
            <a:avLst/>
          </a:prstGeom>
          <a:noFill/>
        </p:spPr>
        <p:txBody>
          <a:bodyPr wrap="square">
            <a:spAutoFit/>
          </a:bodyPr>
          <a:lstStyle/>
          <a:p>
            <a:r>
              <a:rPr lang="en-US" sz="1400" dirty="0">
                <a:latin typeface="Times New Roman" panose="02020603050405020304" pitchFamily="18" charset="0"/>
                <a:cs typeface="Times New Roman" panose="02020603050405020304" pitchFamily="18" charset="0"/>
              </a:rPr>
              <a:t>[1] </a:t>
            </a:r>
            <a:r>
              <a:rPr lang="en-US" sz="1400" b="0" dirty="0">
                <a:effectLst/>
                <a:latin typeface="Times New Roman" panose="02020603050405020304" pitchFamily="18" charset="0"/>
                <a:cs typeface="Times New Roman" panose="02020603050405020304" pitchFamily="18" charset="0"/>
                <a:hlinkClick r:id="rId2"/>
              </a:rPr>
              <a:t>https://github.com/rajtilakls2510/car_price_predictor/tree/master/.idea</a:t>
            </a:r>
            <a:endParaRPr lang="en-US" sz="1400" b="0" dirty="0">
              <a:effectLst/>
              <a:latin typeface="Times New Roman" panose="02020603050405020304" pitchFamily="18" charset="0"/>
              <a:cs typeface="Times New Roman" panose="02020603050405020304" pitchFamily="18" charset="0"/>
            </a:endParaRPr>
          </a:p>
          <a:p>
            <a:r>
              <a:rPr lang="en-US" sz="1400" dirty="0">
                <a:latin typeface="Times New Roman" panose="02020603050405020304" pitchFamily="18" charset="0"/>
                <a:cs typeface="Times New Roman" panose="02020603050405020304" pitchFamily="18" charset="0"/>
              </a:rPr>
              <a:t>[2] </a:t>
            </a:r>
            <a:r>
              <a:rPr lang="en-US" sz="1400" b="0" dirty="0">
                <a:effectLst/>
                <a:latin typeface="Times New Roman" panose="02020603050405020304" pitchFamily="18" charset="0"/>
                <a:cs typeface="Times New Roman" panose="02020603050405020304" pitchFamily="18" charset="0"/>
                <a:hlinkClick r:id="rId3"/>
              </a:rPr>
              <a:t>https://www.geeksforgeeks.org/top-data-science-projects/#data-analysis-visualizations</a:t>
            </a:r>
            <a:endParaRPr lang="en-US" sz="1400" b="0" dirty="0">
              <a:effectLst/>
              <a:latin typeface="Times New Roman" panose="02020603050405020304" pitchFamily="18" charset="0"/>
              <a:cs typeface="Times New Roman" panose="02020603050405020304" pitchFamily="18" charset="0"/>
            </a:endParaRPr>
          </a:p>
          <a:p>
            <a:r>
              <a:rPr lang="en-US" sz="1400" b="0" dirty="0">
                <a:effectLst/>
                <a:latin typeface="Times New Roman" panose="02020603050405020304" pitchFamily="18" charset="0"/>
                <a:cs typeface="Times New Roman" panose="02020603050405020304" pitchFamily="18" charset="0"/>
              </a:rPr>
              <a:t>[3] </a:t>
            </a:r>
            <a:r>
              <a:rPr lang="en-US" sz="1400" u="sng" dirty="0">
                <a:solidFill>
                  <a:srgbClr val="0000FF"/>
                </a:solidFill>
                <a:effectLst/>
                <a:latin typeface="Times New Roman" panose="02020603050405020304" pitchFamily="18" charset="0"/>
                <a:ea typeface="Times New Roman" panose="02020603050405020304" pitchFamily="18" charset="0"/>
                <a:cs typeface="Times New Roman" panose="02020603050405020304" pitchFamily="18" charset="0"/>
                <a:hlinkClick r:id="rId4"/>
              </a:rPr>
              <a:t>Sustainability | Free Full-Text | Vehicle Price Classification and Prediction Using Machine Learning in the IoT              Smart Manufacturing Era (mdpi.com)</a:t>
            </a:r>
            <a:endParaRPr lang="en-US" sz="1400" b="0" dirty="0">
              <a:effectLst/>
              <a:latin typeface="Times New Roman" panose="02020603050405020304" pitchFamily="18" charset="0"/>
              <a:cs typeface="Times New Roman" panose="02020603050405020304" pitchFamily="18" charset="0"/>
            </a:endParaRPr>
          </a:p>
          <a:p>
            <a:r>
              <a:rPr lang="en-US" sz="1400" dirty="0">
                <a:latin typeface="Times New Roman" panose="02020603050405020304" pitchFamily="18" charset="0"/>
                <a:cs typeface="Times New Roman" panose="02020603050405020304" pitchFamily="18" charset="0"/>
              </a:rPr>
              <a:t>[4] </a:t>
            </a:r>
            <a:r>
              <a:rPr lang="en-IN" sz="1400" dirty="0">
                <a:latin typeface="Times New Roman" panose="02020603050405020304" pitchFamily="18" charset="0"/>
                <a:cs typeface="Times New Roman" panose="02020603050405020304" pitchFamily="18" charset="0"/>
                <a:hlinkClick r:id="rId5"/>
              </a:rPr>
              <a:t>Linear Regression | SpringerLink</a:t>
            </a:r>
            <a:endParaRPr lang="en-US" sz="1400" dirty="0">
              <a:latin typeface="Times New Roman" panose="02020603050405020304" pitchFamily="18" charset="0"/>
              <a:cs typeface="Times New Roman" panose="02020603050405020304" pitchFamily="18" charset="0"/>
            </a:endParaRPr>
          </a:p>
          <a:p>
            <a:r>
              <a:rPr lang="en-US" sz="1400" b="0" dirty="0">
                <a:effectLst/>
                <a:latin typeface="Times New Roman" panose="02020603050405020304" pitchFamily="18" charset="0"/>
                <a:cs typeface="Times New Roman" panose="02020603050405020304" pitchFamily="18" charset="0"/>
              </a:rPr>
              <a:t>[5] </a:t>
            </a:r>
            <a:r>
              <a:rPr lang="en-US" sz="1400" u="sng" dirty="0">
                <a:solidFill>
                  <a:srgbClr val="0000FF"/>
                </a:solidFill>
                <a:effectLst/>
                <a:latin typeface="Times New Roman" panose="02020603050405020304" pitchFamily="18" charset="0"/>
                <a:ea typeface="Times New Roman" panose="02020603050405020304" pitchFamily="18" charset="0"/>
                <a:cs typeface="Times New Roman" panose="02020603050405020304" pitchFamily="18" charset="0"/>
                <a:hlinkClick r:id="rId6"/>
              </a:rPr>
              <a:t>Linear Regression - an overview | ScienceDirect Topics</a:t>
            </a:r>
            <a:endParaRPr lang="en-IN" sz="1400" dirty="0">
              <a:effectLst/>
              <a:latin typeface="Times New Roman" panose="02020603050405020304" pitchFamily="18" charset="0"/>
              <a:ea typeface="Times New Roman" panose="02020603050405020304" pitchFamily="18" charset="0"/>
              <a:cs typeface="Times New Roman" panose="02020603050405020304" pitchFamily="18" charset="0"/>
            </a:endParaRPr>
          </a:p>
          <a:p>
            <a:r>
              <a:rPr lang="en-US" sz="1400" b="0" dirty="0">
                <a:effectLst/>
                <a:latin typeface="Times New Roman" panose="02020603050405020304" pitchFamily="18" charset="0"/>
                <a:cs typeface="Times New Roman" panose="02020603050405020304" pitchFamily="18" charset="0"/>
              </a:rPr>
              <a:t>[6] </a:t>
            </a:r>
            <a:r>
              <a:rPr lang="en-US" sz="1400" dirty="0">
                <a:latin typeface="Times New Roman" panose="02020603050405020304" pitchFamily="18" charset="0"/>
                <a:cs typeface="Times New Roman" panose="02020603050405020304" pitchFamily="18" charset="0"/>
                <a:hlinkClick r:id="rId7"/>
              </a:rPr>
              <a:t>Linear Regression in Machine learning - </a:t>
            </a:r>
            <a:r>
              <a:rPr lang="en-US" sz="1400" dirty="0" err="1">
                <a:latin typeface="Times New Roman" panose="02020603050405020304" pitchFamily="18" charset="0"/>
                <a:cs typeface="Times New Roman" panose="02020603050405020304" pitchFamily="18" charset="0"/>
                <a:hlinkClick r:id="rId7"/>
              </a:rPr>
              <a:t>GeeksforGeeks</a:t>
            </a:r>
            <a:endParaRPr lang="en-US" sz="1400" b="0" dirty="0">
              <a:effectLst/>
              <a:latin typeface="Times New Roman" panose="02020603050405020304" pitchFamily="18" charset="0"/>
              <a:cs typeface="Times New Roman" panose="02020603050405020304" pitchFamily="18" charset="0"/>
            </a:endParaRPr>
          </a:p>
        </p:txBody>
      </p:sp>
      <p:sp>
        <p:nvSpPr>
          <p:cNvPr id="9" name="Rectangle 8">
            <a:extLst>
              <a:ext uri="{FF2B5EF4-FFF2-40B4-BE49-F238E27FC236}">
                <a16:creationId xmlns:a16="http://schemas.microsoft.com/office/drawing/2014/main" id="{1D43B11F-0AE8-6E6D-F413-B53BF6FD9DC4}"/>
              </a:ext>
            </a:extLst>
          </p:cNvPr>
          <p:cNvSpPr/>
          <p:nvPr/>
        </p:nvSpPr>
        <p:spPr>
          <a:xfrm>
            <a:off x="0" y="5965369"/>
            <a:ext cx="12191999" cy="763286"/>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IN" sz="1800" b="1" i="1" dirty="0">
                <a:solidFill>
                  <a:schemeClr val="bg1"/>
                </a:solidFill>
                <a:latin typeface="Times New Roman" panose="02020603050405020304" pitchFamily="18" charset="0"/>
                <a:cs typeface="Times New Roman" panose="02020603050405020304" pitchFamily="18" charset="0"/>
              </a:rPr>
              <a:t>Department of Artificial Intelligence and Machine Learning                                                 www.Cambridge.edu.in</a:t>
            </a:r>
          </a:p>
        </p:txBody>
      </p:sp>
    </p:spTree>
    <p:extLst>
      <p:ext uri="{BB962C8B-B14F-4D97-AF65-F5344CB8AC3E}">
        <p14:creationId xmlns:p14="http://schemas.microsoft.com/office/powerpoint/2010/main" val="6854444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2DCDE52-4716-C122-F46F-1ABFAFD865E2}"/>
              </a:ext>
            </a:extLst>
          </p:cNvPr>
          <p:cNvSpPr/>
          <p:nvPr/>
        </p:nvSpPr>
        <p:spPr>
          <a:xfrm>
            <a:off x="89647" y="6006353"/>
            <a:ext cx="4509247" cy="681318"/>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8CA3C6D3-8B26-CCB1-240C-B2A720D1648E}"/>
              </a:ext>
            </a:extLst>
          </p:cNvPr>
          <p:cNvSpPr txBox="1"/>
          <p:nvPr/>
        </p:nvSpPr>
        <p:spPr>
          <a:xfrm>
            <a:off x="3666564" y="2626659"/>
            <a:ext cx="5593977" cy="1015663"/>
          </a:xfrm>
          <a:prstGeom prst="rect">
            <a:avLst/>
          </a:prstGeom>
          <a:noFill/>
        </p:spPr>
        <p:txBody>
          <a:bodyPr wrap="square" rtlCol="0">
            <a:spAutoFit/>
          </a:bodyPr>
          <a:lstStyle/>
          <a:p>
            <a:r>
              <a:rPr lang="en-IN" sz="6000" dirty="0">
                <a:latin typeface="Sitka Subheading" pitchFamily="2" charset="0"/>
              </a:rPr>
              <a:t>THANK YOU</a:t>
            </a:r>
          </a:p>
        </p:txBody>
      </p:sp>
      <p:sp>
        <p:nvSpPr>
          <p:cNvPr id="4" name="Rectangle 3">
            <a:extLst>
              <a:ext uri="{FF2B5EF4-FFF2-40B4-BE49-F238E27FC236}">
                <a16:creationId xmlns:a16="http://schemas.microsoft.com/office/drawing/2014/main" id="{008A89C9-3F04-59A9-9730-D0243AE130EA}"/>
              </a:ext>
            </a:extLst>
          </p:cNvPr>
          <p:cNvSpPr/>
          <p:nvPr/>
        </p:nvSpPr>
        <p:spPr>
          <a:xfrm>
            <a:off x="0" y="5965369"/>
            <a:ext cx="12191999" cy="763286"/>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IN" sz="1800" b="1" i="1" dirty="0">
                <a:solidFill>
                  <a:schemeClr val="bg1"/>
                </a:solidFill>
                <a:latin typeface="Times New Roman" panose="02020603050405020304" pitchFamily="18" charset="0"/>
                <a:cs typeface="Times New Roman" panose="02020603050405020304" pitchFamily="18" charset="0"/>
              </a:rPr>
              <a:t>Department of Artificial Intelligence and Machine Learning                                                 www.Cambridge.edu.in</a:t>
            </a:r>
          </a:p>
        </p:txBody>
      </p:sp>
    </p:spTree>
    <p:extLst>
      <p:ext uri="{BB962C8B-B14F-4D97-AF65-F5344CB8AC3E}">
        <p14:creationId xmlns:p14="http://schemas.microsoft.com/office/powerpoint/2010/main" val="9895390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8D18A09-4593-BB11-AB94-965C6D541E33}"/>
              </a:ext>
            </a:extLst>
          </p:cNvPr>
          <p:cNvSpPr txBox="1"/>
          <p:nvPr/>
        </p:nvSpPr>
        <p:spPr>
          <a:xfrm>
            <a:off x="2380129" y="1097301"/>
            <a:ext cx="2116400" cy="523220"/>
          </a:xfrm>
          <a:prstGeom prst="rect">
            <a:avLst/>
          </a:prstGeom>
          <a:solidFill>
            <a:schemeClr val="bg2"/>
          </a:solidFill>
        </p:spPr>
        <p:txBody>
          <a:bodyPr wrap="square" rtlCol="0">
            <a:spAutoFit/>
          </a:bodyPr>
          <a:lstStyle/>
          <a:p>
            <a:r>
              <a:rPr lang="en-IN" sz="2800" b="1"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Introduction</a:t>
            </a:r>
          </a:p>
        </p:txBody>
      </p:sp>
      <p:sp>
        <p:nvSpPr>
          <p:cNvPr id="3" name="Rectangle 2">
            <a:extLst>
              <a:ext uri="{FF2B5EF4-FFF2-40B4-BE49-F238E27FC236}">
                <a16:creationId xmlns:a16="http://schemas.microsoft.com/office/drawing/2014/main" id="{8C62DCFD-4AB7-B1A2-FE2D-97DA6552AA1A}"/>
              </a:ext>
            </a:extLst>
          </p:cNvPr>
          <p:cNvSpPr/>
          <p:nvPr/>
        </p:nvSpPr>
        <p:spPr>
          <a:xfrm>
            <a:off x="98612" y="6006353"/>
            <a:ext cx="4563035" cy="708212"/>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
        <p:nvSpPr>
          <p:cNvPr id="4" name="Rectangle 3">
            <a:extLst>
              <a:ext uri="{FF2B5EF4-FFF2-40B4-BE49-F238E27FC236}">
                <a16:creationId xmlns:a16="http://schemas.microsoft.com/office/drawing/2014/main" id="{E582D59A-3017-19BA-4C92-55954E8D808A}"/>
              </a:ext>
            </a:extLst>
          </p:cNvPr>
          <p:cNvSpPr/>
          <p:nvPr/>
        </p:nvSpPr>
        <p:spPr>
          <a:xfrm>
            <a:off x="0" y="5965369"/>
            <a:ext cx="12191999" cy="763286"/>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IN" sz="1800" b="1" i="1" dirty="0">
                <a:solidFill>
                  <a:schemeClr val="bg1"/>
                </a:solidFill>
                <a:latin typeface="Times New Roman" panose="02020603050405020304" pitchFamily="18" charset="0"/>
                <a:cs typeface="Times New Roman" panose="02020603050405020304" pitchFamily="18" charset="0"/>
              </a:rPr>
              <a:t>Department of Artificial Intelligence and Machine Learning                                                 www.Cambridge.edu.in</a:t>
            </a:r>
          </a:p>
        </p:txBody>
      </p:sp>
      <p:sp>
        <p:nvSpPr>
          <p:cNvPr id="7" name="TextBox 6">
            <a:extLst>
              <a:ext uri="{FF2B5EF4-FFF2-40B4-BE49-F238E27FC236}">
                <a16:creationId xmlns:a16="http://schemas.microsoft.com/office/drawing/2014/main" id="{F8CE7038-0584-E1FA-8FE6-264CF0A290E4}"/>
              </a:ext>
            </a:extLst>
          </p:cNvPr>
          <p:cNvSpPr txBox="1"/>
          <p:nvPr/>
        </p:nvSpPr>
        <p:spPr>
          <a:xfrm>
            <a:off x="98612" y="1903446"/>
            <a:ext cx="11592645" cy="3782061"/>
          </a:xfrm>
          <a:prstGeom prst="rect">
            <a:avLst/>
          </a:prstGeom>
          <a:noFill/>
        </p:spPr>
        <p:txBody>
          <a:bodyPr wrap="square">
            <a:spAutoFit/>
          </a:bodyPr>
          <a:lstStyle/>
          <a:p>
            <a:pPr>
              <a:lnSpc>
                <a:spcPct val="150000"/>
              </a:lnSpc>
            </a:pPr>
            <a:r>
              <a:rPr lang="en-US" dirty="0">
                <a:latin typeface="Times New Roman" panose="02020603050405020304" pitchFamily="18" charset="0"/>
                <a:cs typeface="Times New Roman" panose="02020603050405020304" pitchFamily="18" charset="0"/>
              </a:rPr>
              <a:t>The project aims to develop a web application for predicting car prices based on various input parameters such as car company, model, year of manufacture, fuel type, and kilometers driven. The application leverages Flask, a Python-based web framework, to handle user interactions and prediction requests. It integrates a pre-trained linear regression model, utilizing data from a cleaned car dataset, to provide accurate price predictions.</a:t>
            </a:r>
          </a:p>
          <a:p>
            <a:pPr>
              <a:lnSpc>
                <a:spcPct val="150000"/>
              </a:lnSpc>
            </a:pPr>
            <a:r>
              <a:rPr lang="en-US" dirty="0">
                <a:latin typeface="Times New Roman" panose="02020603050405020304" pitchFamily="18" charset="0"/>
                <a:cs typeface="Times New Roman" panose="02020603050405020304" pitchFamily="18" charset="0"/>
              </a:rPr>
              <a:t>The application starts by allowing users to select car attributes through a user-friendly interface. Upon form submission, the application computes the predicted price using the loaded machine learning model. This model, trained on historical car data, captures relationships between input features and car prices, ensuring robust predictions. Key features include data preprocessing, model training using supervised learning techniques, and deployment of the model within a Flask environment. </a:t>
            </a:r>
          </a:p>
        </p:txBody>
      </p:sp>
    </p:spTree>
    <p:extLst>
      <p:ext uri="{BB962C8B-B14F-4D97-AF65-F5344CB8AC3E}">
        <p14:creationId xmlns:p14="http://schemas.microsoft.com/office/powerpoint/2010/main" val="29970076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E62CE31-1410-8D8C-C0EF-4D507E100F89}"/>
              </a:ext>
            </a:extLst>
          </p:cNvPr>
          <p:cNvSpPr txBox="1"/>
          <p:nvPr/>
        </p:nvSpPr>
        <p:spPr>
          <a:xfrm>
            <a:off x="2033159" y="1076109"/>
            <a:ext cx="3193265" cy="523220"/>
          </a:xfrm>
          <a:prstGeom prst="rect">
            <a:avLst/>
          </a:prstGeom>
          <a:solidFill>
            <a:schemeClr val="bg2"/>
          </a:solidFill>
        </p:spPr>
        <p:txBody>
          <a:bodyPr wrap="square" rtlCol="0">
            <a:spAutoFit/>
          </a:bodyPr>
          <a:lstStyle/>
          <a:p>
            <a:r>
              <a:rPr lang="en-IN" sz="2800" b="1"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Literature Survey</a:t>
            </a:r>
          </a:p>
        </p:txBody>
      </p:sp>
      <p:graphicFrame>
        <p:nvGraphicFramePr>
          <p:cNvPr id="11" name="Table 10">
            <a:extLst>
              <a:ext uri="{FF2B5EF4-FFF2-40B4-BE49-F238E27FC236}">
                <a16:creationId xmlns:a16="http://schemas.microsoft.com/office/drawing/2014/main" id="{7DC56CA9-2B98-F132-D3AF-0014AB90E4DA}"/>
              </a:ext>
            </a:extLst>
          </p:cNvPr>
          <p:cNvGraphicFramePr>
            <a:graphicFrameLocks noGrp="1"/>
          </p:cNvGraphicFramePr>
          <p:nvPr>
            <p:extLst>
              <p:ext uri="{D42A27DB-BD31-4B8C-83A1-F6EECF244321}">
                <p14:modId xmlns:p14="http://schemas.microsoft.com/office/powerpoint/2010/main" val="2697301486"/>
              </p:ext>
            </p:extLst>
          </p:nvPr>
        </p:nvGraphicFramePr>
        <p:xfrm>
          <a:off x="-2" y="1991330"/>
          <a:ext cx="12192001" cy="3790561"/>
        </p:xfrm>
        <a:graphic>
          <a:graphicData uri="http://schemas.openxmlformats.org/drawingml/2006/table">
            <a:tbl>
              <a:tblPr firstRow="1" bandRow="1">
                <a:tableStyleId>{5C22544A-7EE6-4342-B048-85BDC9FD1C3A}</a:tableStyleId>
              </a:tblPr>
              <a:tblGrid>
                <a:gridCol w="542310">
                  <a:extLst>
                    <a:ext uri="{9D8B030D-6E8A-4147-A177-3AD203B41FA5}">
                      <a16:colId xmlns:a16="http://schemas.microsoft.com/office/drawing/2014/main" val="2186112558"/>
                    </a:ext>
                  </a:extLst>
                </a:gridCol>
                <a:gridCol w="1555431">
                  <a:extLst>
                    <a:ext uri="{9D8B030D-6E8A-4147-A177-3AD203B41FA5}">
                      <a16:colId xmlns:a16="http://schemas.microsoft.com/office/drawing/2014/main" val="4254244146"/>
                    </a:ext>
                  </a:extLst>
                </a:gridCol>
                <a:gridCol w="1398494">
                  <a:extLst>
                    <a:ext uri="{9D8B030D-6E8A-4147-A177-3AD203B41FA5}">
                      <a16:colId xmlns:a16="http://schemas.microsoft.com/office/drawing/2014/main" val="2513420126"/>
                    </a:ext>
                  </a:extLst>
                </a:gridCol>
                <a:gridCol w="4052047">
                  <a:extLst>
                    <a:ext uri="{9D8B030D-6E8A-4147-A177-3AD203B41FA5}">
                      <a16:colId xmlns:a16="http://schemas.microsoft.com/office/drawing/2014/main" val="2691363532"/>
                    </a:ext>
                  </a:extLst>
                </a:gridCol>
                <a:gridCol w="2456330">
                  <a:extLst>
                    <a:ext uri="{9D8B030D-6E8A-4147-A177-3AD203B41FA5}">
                      <a16:colId xmlns:a16="http://schemas.microsoft.com/office/drawing/2014/main" val="988917352"/>
                    </a:ext>
                  </a:extLst>
                </a:gridCol>
                <a:gridCol w="2187389">
                  <a:extLst>
                    <a:ext uri="{9D8B030D-6E8A-4147-A177-3AD203B41FA5}">
                      <a16:colId xmlns:a16="http://schemas.microsoft.com/office/drawing/2014/main" val="3042545201"/>
                    </a:ext>
                  </a:extLst>
                </a:gridCol>
              </a:tblGrid>
              <a:tr h="654612">
                <a:tc>
                  <a:txBody>
                    <a:bodyPr/>
                    <a:lstStyle/>
                    <a:p>
                      <a:r>
                        <a:rPr lang="en-IN" dirty="0"/>
                        <a:t>SL NO</a:t>
                      </a:r>
                    </a:p>
                  </a:txBody>
                  <a:tcPr/>
                </a:tc>
                <a:tc>
                  <a:txBody>
                    <a:bodyPr/>
                    <a:lstStyle/>
                    <a:p>
                      <a:r>
                        <a:rPr lang="en-IN" dirty="0"/>
                        <a:t>PAPER TITLE</a:t>
                      </a:r>
                    </a:p>
                  </a:txBody>
                  <a:tcPr/>
                </a:tc>
                <a:tc>
                  <a:txBody>
                    <a:bodyPr/>
                    <a:lstStyle/>
                    <a:p>
                      <a:r>
                        <a:rPr lang="en-IN" dirty="0"/>
                        <a:t>JOURNAL NAME</a:t>
                      </a:r>
                    </a:p>
                  </a:txBody>
                  <a:tcPr/>
                </a:tc>
                <a:tc>
                  <a:txBody>
                    <a:bodyPr/>
                    <a:lstStyle/>
                    <a:p>
                      <a:r>
                        <a:rPr lang="en-IN" dirty="0"/>
                        <a:t>DESCRIPTION</a:t>
                      </a:r>
                    </a:p>
                  </a:txBody>
                  <a:tcPr/>
                </a:tc>
                <a:tc>
                  <a:txBody>
                    <a:bodyPr/>
                    <a:lstStyle/>
                    <a:p>
                      <a:r>
                        <a:rPr lang="en-IN" dirty="0"/>
                        <a:t>PROS</a:t>
                      </a:r>
                    </a:p>
                  </a:txBody>
                  <a:tcPr/>
                </a:tc>
                <a:tc>
                  <a:txBody>
                    <a:bodyPr/>
                    <a:lstStyle/>
                    <a:p>
                      <a:r>
                        <a:rPr lang="en-IN" dirty="0"/>
                        <a:t>CONS</a:t>
                      </a:r>
                    </a:p>
                  </a:txBody>
                  <a:tcPr/>
                </a:tc>
                <a:extLst>
                  <a:ext uri="{0D108BD9-81ED-4DB2-BD59-A6C34878D82A}">
                    <a16:rowId xmlns:a16="http://schemas.microsoft.com/office/drawing/2014/main" val="597866880"/>
                  </a:ext>
                </a:extLst>
              </a:tr>
              <a:tr h="1215709">
                <a:tc>
                  <a:txBody>
                    <a:bodyPr/>
                    <a:lstStyle/>
                    <a:p>
                      <a:r>
                        <a:rPr lang="en-IN" dirty="0"/>
                        <a:t>1</a:t>
                      </a:r>
                    </a:p>
                  </a:txBody>
                  <a:tcPr/>
                </a:tc>
                <a:tc>
                  <a:txBody>
                    <a:bodyPr/>
                    <a:lstStyle/>
                    <a:p>
                      <a:r>
                        <a:rPr lang="en-US" sz="1200" dirty="0">
                          <a:latin typeface="Times New Roman" panose="02020603050405020304" pitchFamily="18" charset="0"/>
                          <a:cs typeface="Times New Roman" panose="02020603050405020304" pitchFamily="18" charset="0"/>
                        </a:rPr>
                        <a:t>Car price prediction</a:t>
                      </a:r>
                      <a:endParaRPr lang="en-IN" sz="1200" dirty="0">
                        <a:latin typeface="Times New Roman" panose="02020603050405020304" pitchFamily="18" charset="0"/>
                        <a:cs typeface="Times New Roman" panose="02020603050405020304" pitchFamily="18" charset="0"/>
                      </a:endParaRPr>
                    </a:p>
                  </a:txBody>
                  <a:tcPr/>
                </a:tc>
                <a:tc>
                  <a:txBody>
                    <a:bodyPr/>
                    <a:lstStyle/>
                    <a:p>
                      <a:r>
                        <a:rPr lang="en-US" sz="1200" dirty="0">
                          <a:latin typeface="Times New Roman" panose="02020603050405020304" pitchFamily="18" charset="0"/>
                          <a:cs typeface="Times New Roman" panose="02020603050405020304" pitchFamily="18" charset="0"/>
                        </a:rPr>
                        <a:t>Github.com</a:t>
                      </a:r>
                      <a:endParaRPr lang="en-IN" sz="1200" dirty="0">
                        <a:latin typeface="Times New Roman" panose="02020603050405020304" pitchFamily="18" charset="0"/>
                        <a:cs typeface="Times New Roman" panose="02020603050405020304" pitchFamily="18" charset="0"/>
                      </a:endParaRPr>
                    </a:p>
                  </a:txBody>
                  <a:tcPr/>
                </a:tc>
                <a:tc>
                  <a:txBody>
                    <a:bodyPr/>
                    <a:lstStyle/>
                    <a:p>
                      <a:r>
                        <a:rPr lang="en-US" sz="1200" dirty="0">
                          <a:latin typeface="Times New Roman" panose="02020603050405020304" pitchFamily="18" charset="0"/>
                          <a:cs typeface="Times New Roman" panose="02020603050405020304" pitchFamily="18" charset="0"/>
                        </a:rPr>
                        <a:t>This Flask-based project demonstrates the integration of machine learning with web development to create a practical application for predicting car prices. It combines backend processing with frontend user interaction through a simple yet effective web interface, offering real-time predictions based on user inputs.</a:t>
                      </a:r>
                    </a:p>
                  </a:txBody>
                  <a:tcPr/>
                </a:tc>
                <a:tc>
                  <a:txBody>
                    <a:bodyPr/>
                    <a:lstStyle/>
                    <a:p>
                      <a:pPr marL="285750" indent="-285750">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User-Friendly Interface.</a:t>
                      </a:r>
                    </a:p>
                    <a:p>
                      <a:pPr marL="285750" indent="-285750">
                        <a:buFont typeface="Arial" panose="020B0604020202020204" pitchFamily="34" charset="0"/>
                        <a:buChar char="•"/>
                      </a:pPr>
                      <a:r>
                        <a:rPr lang="en-IN" sz="1200" dirty="0">
                          <a:latin typeface="Times New Roman" panose="02020603050405020304" pitchFamily="18" charset="0"/>
                          <a:cs typeface="Times New Roman" panose="02020603050405020304" pitchFamily="18" charset="0"/>
                        </a:rPr>
                        <a:t>Accurate Predictions</a:t>
                      </a:r>
                    </a:p>
                    <a:p>
                      <a:pPr marL="285750" indent="-285750">
                        <a:buFont typeface="Arial" panose="020B0604020202020204" pitchFamily="34" charset="0"/>
                        <a:buChar char="•"/>
                      </a:pPr>
                      <a:r>
                        <a:rPr lang="en-IN" sz="1200" dirty="0">
                          <a:latin typeface="Times New Roman" panose="02020603050405020304" pitchFamily="18" charset="0"/>
                          <a:cs typeface="Times New Roman" panose="02020603050405020304" pitchFamily="18" charset="0"/>
                        </a:rPr>
                        <a:t>Integration with Flask</a:t>
                      </a:r>
                    </a:p>
                    <a:p>
                      <a:pPr marL="285750" indent="-285750">
                        <a:buFont typeface="Arial" panose="020B0604020202020204" pitchFamily="34" charset="0"/>
                        <a:buChar char="•"/>
                      </a:pPr>
                      <a:r>
                        <a:rPr lang="en-IN" sz="1200" dirty="0">
                          <a:latin typeface="Times New Roman" panose="02020603050405020304" pitchFamily="18" charset="0"/>
                          <a:cs typeface="Times New Roman" panose="02020603050405020304" pitchFamily="18" charset="0"/>
                        </a:rPr>
                        <a:t>Scalability and Flexibility</a:t>
                      </a:r>
                    </a:p>
                    <a:p>
                      <a:pPr marL="285750" indent="-285750">
                        <a:buFont typeface="Arial" panose="020B0604020202020204" pitchFamily="34" charset="0"/>
                        <a:buChar char="•"/>
                      </a:pPr>
                      <a:r>
                        <a:rPr lang="en-IN" sz="1200" dirty="0">
                          <a:latin typeface="Times New Roman" panose="02020603050405020304" pitchFamily="18" charset="0"/>
                          <a:cs typeface="Times New Roman" panose="02020603050405020304" pitchFamily="18" charset="0"/>
                        </a:rPr>
                        <a:t>Real-Time Feedback</a:t>
                      </a:r>
                    </a:p>
                  </a:txBody>
                  <a:tcPr/>
                </a:tc>
                <a:tc>
                  <a:txBody>
                    <a:bodyPr/>
                    <a:lstStyle/>
                    <a:p>
                      <a:pPr marL="285750" indent="-285750">
                        <a:buFont typeface="Arial" panose="020B0604020202020204" pitchFamily="34" charset="0"/>
                        <a:buChar char="•"/>
                      </a:pPr>
                      <a:r>
                        <a:rPr lang="en-IN" sz="1200" dirty="0">
                          <a:latin typeface="Times New Roman" panose="02020603050405020304" pitchFamily="18" charset="0"/>
                          <a:cs typeface="Times New Roman" panose="02020603050405020304" pitchFamily="18" charset="0"/>
                        </a:rPr>
                        <a:t>Model Limitations</a:t>
                      </a:r>
                    </a:p>
                    <a:p>
                      <a:pPr marL="285750" indent="-285750">
                        <a:buFont typeface="Arial" panose="020B0604020202020204" pitchFamily="34" charset="0"/>
                        <a:buChar char="•"/>
                      </a:pPr>
                      <a:r>
                        <a:rPr lang="en-IN" sz="1200" dirty="0">
                          <a:latin typeface="Times New Roman" panose="02020603050405020304" pitchFamily="18" charset="0"/>
                          <a:cs typeface="Times New Roman" panose="02020603050405020304" pitchFamily="18" charset="0"/>
                        </a:rPr>
                        <a:t>Data Availability and Quality</a:t>
                      </a:r>
                    </a:p>
                    <a:p>
                      <a:pPr marL="285750" indent="-285750">
                        <a:buFont typeface="Arial" panose="020B0604020202020204" pitchFamily="34" charset="0"/>
                        <a:buChar char="•"/>
                      </a:pPr>
                      <a:r>
                        <a:rPr lang="en-IN" sz="1200" dirty="0">
                          <a:latin typeface="Times New Roman" panose="02020603050405020304" pitchFamily="18" charset="0"/>
                          <a:cs typeface="Times New Roman" panose="02020603050405020304" pitchFamily="18" charset="0"/>
                        </a:rPr>
                        <a:t>Security Considerations</a:t>
                      </a:r>
                    </a:p>
                    <a:p>
                      <a:pPr marL="285750" indent="-285750">
                        <a:buFont typeface="Arial" panose="020B0604020202020204" pitchFamily="34" charset="0"/>
                        <a:buChar char="•"/>
                      </a:pPr>
                      <a:r>
                        <a:rPr lang="en-IN" sz="1200" dirty="0">
                          <a:latin typeface="Times New Roman" panose="02020603050405020304" pitchFamily="18" charset="0"/>
                          <a:cs typeface="Times New Roman" panose="02020603050405020304" pitchFamily="18" charset="0"/>
                        </a:rPr>
                        <a:t>Performance Optimization</a:t>
                      </a:r>
                    </a:p>
                    <a:p>
                      <a:pPr marL="285750" indent="-285750">
                        <a:buFont typeface="Arial" panose="020B0604020202020204" pitchFamily="34" charset="0"/>
                        <a:buChar char="•"/>
                      </a:pPr>
                      <a:r>
                        <a:rPr lang="en-IN" sz="1200" dirty="0">
                          <a:latin typeface="Times New Roman" panose="02020603050405020304" pitchFamily="18" charset="0"/>
                          <a:cs typeface="Times New Roman" panose="02020603050405020304" pitchFamily="18" charset="0"/>
                        </a:rPr>
                        <a:t>Model Maintenance</a:t>
                      </a:r>
                    </a:p>
                  </a:txBody>
                  <a:tcPr/>
                </a:tc>
                <a:extLst>
                  <a:ext uri="{0D108BD9-81ED-4DB2-BD59-A6C34878D82A}">
                    <a16:rowId xmlns:a16="http://schemas.microsoft.com/office/drawing/2014/main" val="797697277"/>
                  </a:ext>
                </a:extLst>
              </a:tr>
              <a:tr h="374064">
                <a:tc>
                  <a:txBody>
                    <a:bodyPr/>
                    <a:lstStyle/>
                    <a:p>
                      <a:r>
                        <a:rPr lang="en-US" dirty="0"/>
                        <a:t>2</a:t>
                      </a:r>
                      <a:endParaRPr lang="en-IN" dirty="0"/>
                    </a:p>
                  </a:txBody>
                  <a:tcPr/>
                </a:tc>
                <a:tc>
                  <a:txBody>
                    <a:bodyPr/>
                    <a:lstStyle/>
                    <a:p>
                      <a:r>
                        <a:rPr lang="en-US" sz="1200" dirty="0">
                          <a:latin typeface="Times New Roman" panose="02020603050405020304" pitchFamily="18" charset="0"/>
                          <a:cs typeface="Times New Roman" panose="02020603050405020304" pitchFamily="18" charset="0"/>
                        </a:rPr>
                        <a:t>Linear Regression</a:t>
                      </a:r>
                      <a:endParaRPr lang="en-IN" sz="1200" dirty="0">
                        <a:latin typeface="Times New Roman" panose="02020603050405020304" pitchFamily="18" charset="0"/>
                        <a:cs typeface="Times New Roman" panose="02020603050405020304" pitchFamily="18" charset="0"/>
                      </a:endParaRPr>
                    </a:p>
                  </a:txBody>
                  <a:tcPr/>
                </a:tc>
                <a:tc>
                  <a:txBody>
                    <a:bodyPr/>
                    <a:lstStyle/>
                    <a:p>
                      <a:r>
                        <a:rPr lang="en-IN" sz="1200" dirty="0">
                          <a:latin typeface="Times New Roman" panose="02020603050405020304" pitchFamily="18" charset="0"/>
                          <a:cs typeface="Times New Roman" panose="02020603050405020304" pitchFamily="18" charset="0"/>
                        </a:rPr>
                        <a:t>sciencedirect.com</a:t>
                      </a:r>
                    </a:p>
                  </a:txBody>
                  <a:tcPr/>
                </a:tc>
                <a:tc>
                  <a:txBody>
                    <a:bodyPr/>
                    <a:lstStyle/>
                    <a:p>
                      <a:r>
                        <a:rPr lang="en-IN" sz="1200" kern="1200" dirty="0">
                          <a:solidFill>
                            <a:schemeClr val="dk1"/>
                          </a:solidFill>
                          <a:effectLst/>
                          <a:latin typeface="Times New Roman" panose="02020603050405020304" pitchFamily="18" charset="0"/>
                          <a:ea typeface="+mn-ea"/>
                          <a:cs typeface="Times New Roman" panose="02020603050405020304" pitchFamily="18" charset="0"/>
                        </a:rPr>
                        <a:t>Linear regression relates predictor variables and outcome variables, such as gene copy numbers and the level of a biomarker. The assumed linearity of the relationships makes the models convenient both mathematically and computationally. And since the data can be arbitrarily transformed beforehand, such as by including polynomials of the copy numbers as predictor variables or by replacing the level of the biomarker in the outcome variable by its logarithm, linear regression can also effectively model non-linear relationships. </a:t>
                      </a:r>
                      <a:endParaRPr lang="en-IN" sz="1200" dirty="0">
                        <a:latin typeface="Times New Roman" panose="02020603050405020304" pitchFamily="18" charset="0"/>
                        <a:cs typeface="Times New Roman" panose="02020603050405020304" pitchFamily="18" charset="0"/>
                      </a:endParaRPr>
                    </a:p>
                  </a:txBody>
                  <a:tcPr/>
                </a:tc>
                <a:tc>
                  <a:txBody>
                    <a:bodyPr/>
                    <a:lstStyle/>
                    <a:p>
                      <a:pPr marL="285750" indent="-285750">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Simplicity</a:t>
                      </a:r>
                    </a:p>
                    <a:p>
                      <a:pPr marL="285750" indent="-285750">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Interpretability</a:t>
                      </a:r>
                    </a:p>
                    <a:p>
                      <a:pPr marL="285750" indent="-285750">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Efficiency</a:t>
                      </a:r>
                    </a:p>
                    <a:p>
                      <a:pPr marL="285750" indent="-285750">
                        <a:buFont typeface="Arial" panose="020B0604020202020204" pitchFamily="34" charset="0"/>
                        <a:buChar char="•"/>
                      </a:pPr>
                      <a:r>
                        <a:rPr lang="en-IN" sz="1200" dirty="0">
                          <a:latin typeface="Times New Roman" panose="02020603050405020304" pitchFamily="18" charset="0"/>
                          <a:cs typeface="Times New Roman" panose="02020603050405020304" pitchFamily="18" charset="0"/>
                        </a:rPr>
                        <a:t>Linearity</a:t>
                      </a:r>
                    </a:p>
                    <a:p>
                      <a:pPr marL="285750" indent="-285750">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Minimum Collinearity</a:t>
                      </a:r>
                    </a:p>
                    <a:p>
                      <a:pPr marL="285750" indent="-285750">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Predictive Performance</a:t>
                      </a:r>
                    </a:p>
                  </a:txBody>
                  <a:tcPr/>
                </a:tc>
                <a:tc>
                  <a:txBody>
                    <a:bodyPr/>
                    <a:lstStyle/>
                    <a:p>
                      <a:pPr marL="285750" indent="-285750">
                        <a:buFont typeface="Arial" panose="020B0604020202020204" pitchFamily="34" charset="0"/>
                        <a:buChar char="•"/>
                      </a:pPr>
                      <a:r>
                        <a:rPr lang="en-IN" sz="1200" dirty="0">
                          <a:latin typeface="Times New Roman" panose="02020603050405020304" pitchFamily="18" charset="0"/>
                          <a:cs typeface="Times New Roman" panose="02020603050405020304" pitchFamily="18" charset="0"/>
                        </a:rPr>
                        <a:t>Assumption of Linearity</a:t>
                      </a:r>
                    </a:p>
                    <a:p>
                      <a:pPr marL="285750" indent="-285750">
                        <a:buFont typeface="Arial" panose="020B0604020202020204" pitchFamily="34" charset="0"/>
                        <a:buChar char="•"/>
                      </a:pPr>
                      <a:r>
                        <a:rPr lang="en-IN" sz="1200" dirty="0">
                          <a:latin typeface="Times New Roman" panose="02020603050405020304" pitchFamily="18" charset="0"/>
                          <a:cs typeface="Times New Roman" panose="02020603050405020304" pitchFamily="18" charset="0"/>
                        </a:rPr>
                        <a:t>Sensitivity to Outliers</a:t>
                      </a:r>
                    </a:p>
                    <a:p>
                      <a:pPr marL="285750" indent="-285750">
                        <a:buFont typeface="Arial" panose="020B0604020202020204" pitchFamily="34" charset="0"/>
                        <a:buChar char="•"/>
                      </a:pPr>
                      <a:r>
                        <a:rPr lang="en-IN" sz="1200" dirty="0">
                          <a:latin typeface="Times New Roman" panose="02020603050405020304" pitchFamily="18" charset="0"/>
                          <a:cs typeface="Times New Roman" panose="02020603050405020304" pitchFamily="18" charset="0"/>
                        </a:rPr>
                        <a:t>Multicollinearity</a:t>
                      </a:r>
                    </a:p>
                    <a:p>
                      <a:pPr marL="285750" indent="-285750">
                        <a:buFont typeface="Arial" panose="020B0604020202020204" pitchFamily="34" charset="0"/>
                        <a:buChar char="•"/>
                      </a:pPr>
                      <a:r>
                        <a:rPr lang="en-IN" sz="1200" dirty="0">
                          <a:latin typeface="Times New Roman" panose="02020603050405020304" pitchFamily="18" charset="0"/>
                          <a:cs typeface="Times New Roman" panose="02020603050405020304" pitchFamily="18" charset="0"/>
                        </a:rPr>
                        <a:t>Overfitting</a:t>
                      </a:r>
                    </a:p>
                    <a:p>
                      <a:pPr marL="285750" indent="-285750">
                        <a:buFont typeface="Arial" panose="020B0604020202020204" pitchFamily="34" charset="0"/>
                        <a:buChar char="•"/>
                      </a:pPr>
                      <a:r>
                        <a:rPr lang="en-IN" sz="1200" dirty="0">
                          <a:latin typeface="Times New Roman" panose="02020603050405020304" pitchFamily="18" charset="0"/>
                          <a:cs typeface="Times New Roman" panose="02020603050405020304" pitchFamily="18" charset="0"/>
                        </a:rPr>
                        <a:t>Homogeneity of Variance</a:t>
                      </a:r>
                    </a:p>
                    <a:p>
                      <a:pPr marL="285750" indent="-285750">
                        <a:buFont typeface="Arial" panose="020B0604020202020204" pitchFamily="34" charset="0"/>
                        <a:buChar char="•"/>
                      </a:pPr>
                      <a:r>
                        <a:rPr lang="en-IN" sz="1200" dirty="0">
                          <a:latin typeface="Times New Roman" panose="02020603050405020304" pitchFamily="18" charset="0"/>
                          <a:cs typeface="Times New Roman" panose="02020603050405020304" pitchFamily="18" charset="0"/>
                        </a:rPr>
                        <a:t>Normality of Errors</a:t>
                      </a:r>
                    </a:p>
                    <a:p>
                      <a:pPr marL="285750" indent="-285750">
                        <a:buFont typeface="Arial" panose="020B0604020202020204" pitchFamily="34" charset="0"/>
                        <a:buChar char="•"/>
                      </a:pPr>
                      <a:r>
                        <a:rPr lang="en-IN" sz="1200" dirty="0">
                          <a:latin typeface="Times New Roman" panose="02020603050405020304" pitchFamily="18" charset="0"/>
                          <a:cs typeface="Times New Roman" panose="02020603050405020304" pitchFamily="18" charset="0"/>
                        </a:rPr>
                        <a:t>Independence of Errors</a:t>
                      </a:r>
                    </a:p>
                  </a:txBody>
                  <a:tcPr/>
                </a:tc>
                <a:extLst>
                  <a:ext uri="{0D108BD9-81ED-4DB2-BD59-A6C34878D82A}">
                    <a16:rowId xmlns:a16="http://schemas.microsoft.com/office/drawing/2014/main" val="2853347446"/>
                  </a:ext>
                </a:extLst>
              </a:tr>
            </a:tbl>
          </a:graphicData>
        </a:graphic>
      </p:graphicFrame>
      <p:sp>
        <p:nvSpPr>
          <p:cNvPr id="3" name="Rectangle 2">
            <a:extLst>
              <a:ext uri="{FF2B5EF4-FFF2-40B4-BE49-F238E27FC236}">
                <a16:creationId xmlns:a16="http://schemas.microsoft.com/office/drawing/2014/main" id="{7DF5178D-D346-4526-2AE3-793706B26F74}"/>
              </a:ext>
            </a:extLst>
          </p:cNvPr>
          <p:cNvSpPr/>
          <p:nvPr/>
        </p:nvSpPr>
        <p:spPr>
          <a:xfrm>
            <a:off x="80682" y="6006353"/>
            <a:ext cx="4482353" cy="681318"/>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9921E5C3-EDE4-ACF9-A1AE-59C886557E76}"/>
              </a:ext>
            </a:extLst>
          </p:cNvPr>
          <p:cNvSpPr/>
          <p:nvPr/>
        </p:nvSpPr>
        <p:spPr>
          <a:xfrm>
            <a:off x="0" y="5965369"/>
            <a:ext cx="12191999" cy="763286"/>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IN" sz="1800" b="1" i="1" dirty="0">
                <a:solidFill>
                  <a:schemeClr val="bg1"/>
                </a:solidFill>
                <a:latin typeface="Times New Roman" panose="02020603050405020304" pitchFamily="18" charset="0"/>
                <a:cs typeface="Times New Roman" panose="02020603050405020304" pitchFamily="18" charset="0"/>
              </a:rPr>
              <a:t>Department of Artificial Intelligence and Machine Learning                                                 www.Cambridge.edu.in</a:t>
            </a:r>
          </a:p>
        </p:txBody>
      </p:sp>
    </p:spTree>
    <p:extLst>
      <p:ext uri="{BB962C8B-B14F-4D97-AF65-F5344CB8AC3E}">
        <p14:creationId xmlns:p14="http://schemas.microsoft.com/office/powerpoint/2010/main" val="17436933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4B70251-F982-8B44-EF47-866AF6D3B55B}"/>
              </a:ext>
            </a:extLst>
          </p:cNvPr>
          <p:cNvSpPr txBox="1"/>
          <p:nvPr/>
        </p:nvSpPr>
        <p:spPr>
          <a:xfrm>
            <a:off x="2064809" y="1062260"/>
            <a:ext cx="3305049" cy="523220"/>
          </a:xfrm>
          <a:prstGeom prst="rect">
            <a:avLst/>
          </a:prstGeom>
          <a:solidFill>
            <a:schemeClr val="bg2"/>
          </a:solidFill>
        </p:spPr>
        <p:txBody>
          <a:bodyPr wrap="square" rtlCol="0">
            <a:spAutoFit/>
          </a:bodyPr>
          <a:lstStyle/>
          <a:p>
            <a:r>
              <a:rPr lang="en-IN" sz="2800" b="1" dirty="0">
                <a:ln w="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Problem</a:t>
            </a:r>
            <a:r>
              <a:rPr lang="en-IN" sz="2800" b="1"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Statement</a:t>
            </a:r>
          </a:p>
        </p:txBody>
      </p:sp>
      <p:sp>
        <p:nvSpPr>
          <p:cNvPr id="2" name="Rectangle 1">
            <a:extLst>
              <a:ext uri="{FF2B5EF4-FFF2-40B4-BE49-F238E27FC236}">
                <a16:creationId xmlns:a16="http://schemas.microsoft.com/office/drawing/2014/main" id="{3FF6A331-5D11-BC01-A6B8-821EADFB36BB}"/>
              </a:ext>
            </a:extLst>
          </p:cNvPr>
          <p:cNvSpPr/>
          <p:nvPr/>
        </p:nvSpPr>
        <p:spPr>
          <a:xfrm>
            <a:off x="80682" y="6015318"/>
            <a:ext cx="4536142" cy="663388"/>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20355B67-0519-795A-F7D2-86F1929D8FC3}"/>
              </a:ext>
            </a:extLst>
          </p:cNvPr>
          <p:cNvSpPr/>
          <p:nvPr/>
        </p:nvSpPr>
        <p:spPr>
          <a:xfrm>
            <a:off x="0" y="5965369"/>
            <a:ext cx="12191999" cy="763286"/>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IN" sz="1800" b="1" i="1" dirty="0">
                <a:solidFill>
                  <a:schemeClr val="bg1"/>
                </a:solidFill>
                <a:latin typeface="Times New Roman" panose="02020603050405020304" pitchFamily="18" charset="0"/>
                <a:cs typeface="Times New Roman" panose="02020603050405020304" pitchFamily="18" charset="0"/>
              </a:rPr>
              <a:t>Department of Artificial Intelligence and Machine Learning                                                 www.Cambridge.edu.in</a:t>
            </a:r>
          </a:p>
        </p:txBody>
      </p:sp>
      <p:sp>
        <p:nvSpPr>
          <p:cNvPr id="6" name="TextBox 5">
            <a:extLst>
              <a:ext uri="{FF2B5EF4-FFF2-40B4-BE49-F238E27FC236}">
                <a16:creationId xmlns:a16="http://schemas.microsoft.com/office/drawing/2014/main" id="{E90B7EB5-0634-F422-C70F-BB0575960599}"/>
              </a:ext>
            </a:extLst>
          </p:cNvPr>
          <p:cNvSpPr txBox="1"/>
          <p:nvPr/>
        </p:nvSpPr>
        <p:spPr>
          <a:xfrm>
            <a:off x="149290" y="1931437"/>
            <a:ext cx="11803224" cy="3693319"/>
          </a:xfrm>
          <a:prstGeom prst="rect">
            <a:avLst/>
          </a:prstGeom>
          <a:noFill/>
        </p:spPr>
        <p:txBody>
          <a:bodyPr wrap="square" rtlCol="0">
            <a:spAutoFit/>
          </a:bodyPr>
          <a:lstStyle/>
          <a:p>
            <a:pPr>
              <a:lnSpc>
                <a:spcPct val="150000"/>
              </a:lnSpc>
            </a:pPr>
            <a:r>
              <a:rPr lang="en-US" dirty="0">
                <a:latin typeface="Times New Roman" panose="02020603050405020304" pitchFamily="18" charset="0"/>
                <a:cs typeface="Times New Roman" panose="02020603050405020304" pitchFamily="18" charset="0"/>
              </a:rPr>
              <a:t>create a user-friendly interface where users can input specific car details and receive an instant price estimation. This application will utilize a pre-trained linear regression model, trained on a cleaned and curated dataset of historical car sales data, to provide reliable predictions. The model's effectiveness will be assessed through accuracy metrics and validation against real-world pricing data.</a:t>
            </a:r>
          </a:p>
          <a:p>
            <a:pPr>
              <a:lnSpc>
                <a:spcPct val="150000"/>
              </a:lnSpc>
            </a:pPr>
            <a:r>
              <a:rPr lang="en-US" dirty="0">
                <a:latin typeface="Times New Roman" panose="02020603050405020304" pitchFamily="18" charset="0"/>
                <a:cs typeface="Times New Roman" panose="02020603050405020304" pitchFamily="18" charset="0"/>
              </a:rPr>
              <a:t>Key challenges include:</a:t>
            </a:r>
          </a:p>
          <a:p>
            <a:pPr>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Ensuring the accuracy and reliability of price predictions across a diverse range of car brands and models.</a:t>
            </a:r>
          </a:p>
          <a:p>
            <a:pPr>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Handling user input validation and error handling to enhance user experience.</a:t>
            </a:r>
          </a:p>
          <a:p>
            <a:pPr>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Integrating the machine learning model seamlessly into a Flask web framework for real-time predictions.</a:t>
            </a:r>
          </a:p>
          <a:p>
            <a:endParaRPr lang="en-IN" dirty="0"/>
          </a:p>
        </p:txBody>
      </p:sp>
    </p:spTree>
    <p:extLst>
      <p:ext uri="{BB962C8B-B14F-4D97-AF65-F5344CB8AC3E}">
        <p14:creationId xmlns:p14="http://schemas.microsoft.com/office/powerpoint/2010/main" val="85632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8AED727-CB03-E09D-0C58-7862D892DE0E}"/>
              </a:ext>
            </a:extLst>
          </p:cNvPr>
          <p:cNvSpPr txBox="1"/>
          <p:nvPr/>
        </p:nvSpPr>
        <p:spPr>
          <a:xfrm>
            <a:off x="2200286" y="1100121"/>
            <a:ext cx="2129667" cy="523220"/>
          </a:xfrm>
          <a:prstGeom prst="rect">
            <a:avLst/>
          </a:prstGeom>
          <a:solidFill>
            <a:schemeClr val="bg2"/>
          </a:solidFill>
        </p:spPr>
        <p:txBody>
          <a:bodyPr wrap="square" rtlCol="0">
            <a:spAutoFit/>
          </a:bodyPr>
          <a:lstStyle/>
          <a:p>
            <a:r>
              <a:rPr lang="en-IN" sz="2800" b="1"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Objectives</a:t>
            </a:r>
            <a:endParaRPr lang="en-IN" sz="2800" b="1" dirty="0">
              <a:latin typeface="Times New Roman" panose="02020603050405020304" pitchFamily="18" charset="0"/>
              <a:cs typeface="Times New Roman" panose="02020603050405020304" pitchFamily="18" charset="0"/>
            </a:endParaRPr>
          </a:p>
        </p:txBody>
      </p:sp>
      <p:sp>
        <p:nvSpPr>
          <p:cNvPr id="3" name="Rectangle 2">
            <a:extLst>
              <a:ext uri="{FF2B5EF4-FFF2-40B4-BE49-F238E27FC236}">
                <a16:creationId xmlns:a16="http://schemas.microsoft.com/office/drawing/2014/main" id="{99978598-08C1-1B1C-A70E-ABBE5181D305}"/>
              </a:ext>
            </a:extLst>
          </p:cNvPr>
          <p:cNvSpPr/>
          <p:nvPr/>
        </p:nvSpPr>
        <p:spPr>
          <a:xfrm>
            <a:off x="71718" y="6006353"/>
            <a:ext cx="4518211" cy="708212"/>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
        <p:nvSpPr>
          <p:cNvPr id="4" name="Rectangle 3">
            <a:extLst>
              <a:ext uri="{FF2B5EF4-FFF2-40B4-BE49-F238E27FC236}">
                <a16:creationId xmlns:a16="http://schemas.microsoft.com/office/drawing/2014/main" id="{CB35B182-01A5-F2E2-4DD9-1E9A4B74B6BC}"/>
              </a:ext>
            </a:extLst>
          </p:cNvPr>
          <p:cNvSpPr/>
          <p:nvPr/>
        </p:nvSpPr>
        <p:spPr>
          <a:xfrm>
            <a:off x="0" y="5965369"/>
            <a:ext cx="12191999" cy="763286"/>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IN" sz="1800" b="1" i="1" dirty="0">
                <a:solidFill>
                  <a:schemeClr val="bg1"/>
                </a:solidFill>
                <a:latin typeface="Times New Roman" panose="02020603050405020304" pitchFamily="18" charset="0"/>
                <a:cs typeface="Times New Roman" panose="02020603050405020304" pitchFamily="18" charset="0"/>
              </a:rPr>
              <a:t>Department of Artificial Intelligence and Machine Learning                                                 www.Cambridge.edu.in</a:t>
            </a:r>
          </a:p>
        </p:txBody>
      </p:sp>
      <p:sp>
        <p:nvSpPr>
          <p:cNvPr id="6" name="TextBox 5">
            <a:extLst>
              <a:ext uri="{FF2B5EF4-FFF2-40B4-BE49-F238E27FC236}">
                <a16:creationId xmlns:a16="http://schemas.microsoft.com/office/drawing/2014/main" id="{72DD73CD-B86D-C7FE-6F75-A4040012D977}"/>
              </a:ext>
            </a:extLst>
          </p:cNvPr>
          <p:cNvSpPr txBox="1"/>
          <p:nvPr/>
        </p:nvSpPr>
        <p:spPr>
          <a:xfrm>
            <a:off x="71718" y="1826225"/>
            <a:ext cx="11740836" cy="3931654"/>
          </a:xfrm>
          <a:prstGeom prst="rect">
            <a:avLst/>
          </a:prstGeom>
          <a:noFill/>
        </p:spPr>
        <p:txBody>
          <a:bodyPr wrap="square" rtlCol="0">
            <a:spAutoFit/>
          </a:bodyPr>
          <a:lstStyle/>
          <a:p>
            <a:pPr>
              <a:lnSpc>
                <a:spcPct val="150000"/>
              </a:lnSpc>
            </a:pPr>
            <a:r>
              <a:rPr lang="en-US" sz="1400" dirty="0">
                <a:latin typeface="Times New Roman" panose="02020603050405020304" pitchFamily="18" charset="0"/>
                <a:cs typeface="Times New Roman" panose="02020603050405020304" pitchFamily="18" charset="0"/>
              </a:rPr>
              <a:t>You are required to model the prices of cars with the available independent variables. It will be used by management to understand how exactly the prices vary with the independent variables. They can accordingly manipulate the design of the cars, the business strategy etc. to meet certain price levels. Further, the model will be good for management to understand the pricing dynamics of the new market.</a:t>
            </a:r>
          </a:p>
          <a:p>
            <a:pPr marL="285750" indent="-285750">
              <a:lnSpc>
                <a:spcPct val="150000"/>
              </a:lnSpc>
              <a:buFont typeface="Arial" panose="020B0604020202020204" pitchFamily="34" charset="0"/>
              <a:buChar char="•"/>
            </a:pPr>
            <a:r>
              <a:rPr lang="en-IN" sz="1400" dirty="0">
                <a:latin typeface="Times New Roman" panose="02020603050405020304" pitchFamily="18" charset="0"/>
                <a:cs typeface="Times New Roman" panose="02020603050405020304" pitchFamily="18" charset="0"/>
              </a:rPr>
              <a:t>Develop a Web Application</a:t>
            </a:r>
            <a:endParaRPr lang="en-US" sz="1400" dirty="0">
              <a:latin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sz="1400" dirty="0">
                <a:latin typeface="Times New Roman" panose="02020603050405020304" pitchFamily="18" charset="0"/>
                <a:cs typeface="Times New Roman" panose="02020603050405020304" pitchFamily="18" charset="0"/>
              </a:rPr>
              <a:t>Integrate Machine Learning Model</a:t>
            </a:r>
          </a:p>
          <a:p>
            <a:pPr marL="285750" indent="-285750">
              <a:lnSpc>
                <a:spcPct val="150000"/>
              </a:lnSpc>
              <a:buFont typeface="Arial" panose="020B0604020202020204" pitchFamily="34" charset="0"/>
              <a:buChar char="•"/>
            </a:pPr>
            <a:r>
              <a:rPr lang="en-IN" sz="1400" dirty="0">
                <a:latin typeface="Times New Roman" panose="02020603050405020304" pitchFamily="18" charset="0"/>
                <a:cs typeface="Times New Roman" panose="02020603050405020304" pitchFamily="18" charset="0"/>
              </a:rPr>
              <a:t>Data Handling and Preprocessing</a:t>
            </a:r>
          </a:p>
          <a:p>
            <a:pPr marL="285750" indent="-285750">
              <a:lnSpc>
                <a:spcPct val="150000"/>
              </a:lnSpc>
              <a:buFont typeface="Arial" panose="020B0604020202020204" pitchFamily="34" charset="0"/>
              <a:buChar char="•"/>
            </a:pPr>
            <a:r>
              <a:rPr lang="en-IN" sz="1400" dirty="0">
                <a:latin typeface="Times New Roman" panose="02020603050405020304" pitchFamily="18" charset="0"/>
                <a:cs typeface="Times New Roman" panose="02020603050405020304" pitchFamily="18" charset="0"/>
              </a:rPr>
              <a:t>User Interface Design</a:t>
            </a:r>
          </a:p>
          <a:p>
            <a:pPr marL="285750" indent="-285750">
              <a:lnSpc>
                <a:spcPct val="150000"/>
              </a:lnSpc>
              <a:buFont typeface="Arial" panose="020B0604020202020204" pitchFamily="34" charset="0"/>
              <a:buChar char="•"/>
            </a:pPr>
            <a:r>
              <a:rPr lang="en-IN" sz="1400" dirty="0">
                <a:latin typeface="Times New Roman" panose="02020603050405020304" pitchFamily="18" charset="0"/>
                <a:cs typeface="Times New Roman" panose="02020603050405020304" pitchFamily="18" charset="0"/>
              </a:rPr>
              <a:t>Prediction and Display</a:t>
            </a:r>
          </a:p>
          <a:p>
            <a:pPr marL="285750" indent="-285750">
              <a:lnSpc>
                <a:spcPct val="150000"/>
              </a:lnSpc>
              <a:buFont typeface="Arial" panose="020B0604020202020204" pitchFamily="34" charset="0"/>
              <a:buChar char="•"/>
            </a:pPr>
            <a:r>
              <a:rPr lang="en-IN" sz="1400" dirty="0">
                <a:latin typeface="Times New Roman" panose="02020603050405020304" pitchFamily="18" charset="0"/>
                <a:cs typeface="Times New Roman" panose="02020603050405020304" pitchFamily="18" charset="0"/>
              </a:rPr>
              <a:t>Error Handling and Validation</a:t>
            </a:r>
          </a:p>
          <a:p>
            <a:pPr marL="285750" indent="-285750">
              <a:lnSpc>
                <a:spcPct val="150000"/>
              </a:lnSpc>
              <a:buFont typeface="Arial" panose="020B0604020202020204" pitchFamily="34" charset="0"/>
              <a:buChar char="•"/>
            </a:pPr>
            <a:r>
              <a:rPr lang="en-IN" sz="1400" dirty="0">
                <a:latin typeface="Times New Roman" panose="02020603050405020304" pitchFamily="18" charset="0"/>
                <a:cs typeface="Times New Roman" panose="02020603050405020304" pitchFamily="18" charset="0"/>
              </a:rPr>
              <a:t>Deployment and Testing</a:t>
            </a:r>
          </a:p>
          <a:p>
            <a:pPr marL="285750" indent="-285750">
              <a:lnSpc>
                <a:spcPct val="150000"/>
              </a:lnSpc>
              <a:buFont typeface="Arial" panose="020B0604020202020204" pitchFamily="34" charset="0"/>
              <a:buChar char="•"/>
            </a:pPr>
            <a:r>
              <a:rPr lang="en-IN" sz="1400" dirty="0">
                <a:latin typeface="Times New Roman" panose="02020603050405020304" pitchFamily="18" charset="0"/>
                <a:cs typeface="Times New Roman" panose="02020603050405020304" pitchFamily="18" charset="0"/>
              </a:rPr>
              <a:t>Documentation and Future Recommendations</a:t>
            </a:r>
          </a:p>
          <a:p>
            <a:pPr marL="285750" indent="-285750">
              <a:lnSpc>
                <a:spcPct val="150000"/>
              </a:lnSpc>
              <a:buFont typeface="Arial" panose="020B0604020202020204" pitchFamily="34" charset="0"/>
              <a:buChar char="•"/>
            </a:pPr>
            <a:r>
              <a:rPr lang="en-IN" sz="1400" dirty="0">
                <a:latin typeface="Times New Roman" panose="02020603050405020304" pitchFamily="18" charset="0"/>
                <a:cs typeface="Times New Roman" panose="02020603050405020304" pitchFamily="18" charset="0"/>
              </a:rPr>
              <a:t>Evaluation and Validation</a:t>
            </a:r>
          </a:p>
        </p:txBody>
      </p:sp>
    </p:spTree>
    <p:extLst>
      <p:ext uri="{BB962C8B-B14F-4D97-AF65-F5344CB8AC3E}">
        <p14:creationId xmlns:p14="http://schemas.microsoft.com/office/powerpoint/2010/main" val="10243890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5D7B0BA-49C9-2D26-6118-E2B274887993}"/>
              </a:ext>
            </a:extLst>
          </p:cNvPr>
          <p:cNvSpPr txBox="1"/>
          <p:nvPr/>
        </p:nvSpPr>
        <p:spPr>
          <a:xfrm>
            <a:off x="2119968" y="1008804"/>
            <a:ext cx="2496856" cy="523220"/>
          </a:xfrm>
          <a:prstGeom prst="rect">
            <a:avLst/>
          </a:prstGeom>
          <a:solidFill>
            <a:schemeClr val="bg2"/>
          </a:solidFill>
        </p:spPr>
        <p:txBody>
          <a:bodyPr wrap="square" rtlCol="0">
            <a:spAutoFit/>
          </a:bodyPr>
          <a:lstStyle/>
          <a:p>
            <a:r>
              <a:rPr lang="en-IN" sz="2800" b="1"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Methodologies</a:t>
            </a:r>
            <a:endParaRPr lang="en-IN" sz="2800" b="1"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F9C1C9A3-C02D-041D-79A8-0D81B1E1B9F1}"/>
              </a:ext>
            </a:extLst>
          </p:cNvPr>
          <p:cNvSpPr txBox="1"/>
          <p:nvPr/>
        </p:nvSpPr>
        <p:spPr>
          <a:xfrm>
            <a:off x="107576" y="1959429"/>
            <a:ext cx="11900647" cy="3924151"/>
          </a:xfrm>
          <a:prstGeom prst="rect">
            <a:avLst/>
          </a:prstGeom>
          <a:noFill/>
        </p:spPr>
        <p:txBody>
          <a:bodyPr wrap="square" rtlCol="0">
            <a:spAutoFit/>
          </a:bodyPr>
          <a:lstStyle/>
          <a:p>
            <a:pPr algn="just">
              <a:lnSpc>
                <a:spcPct val="150000"/>
              </a:lnSpc>
            </a:pPr>
            <a:r>
              <a:rPr lang="en-US" sz="1400" dirty="0">
                <a:latin typeface="Times New Roman" panose="02020603050405020304" pitchFamily="18" charset="0"/>
                <a:cs typeface="Times New Roman" panose="02020603050405020304" pitchFamily="18" charset="0"/>
              </a:rPr>
              <a:t>Step 1 : Understand the Business Problem.</a:t>
            </a:r>
          </a:p>
          <a:p>
            <a:pPr algn="just">
              <a:lnSpc>
                <a:spcPct val="150000"/>
              </a:lnSpc>
            </a:pPr>
            <a:r>
              <a:rPr lang="en-US" sz="1400" dirty="0">
                <a:latin typeface="Times New Roman" panose="02020603050405020304" pitchFamily="18" charset="0"/>
                <a:cs typeface="Times New Roman" panose="02020603050405020304" pitchFamily="18" charset="0"/>
              </a:rPr>
              <a:t>Step 2 : Import all the libraries and set up all the requirements that you will need.</a:t>
            </a:r>
          </a:p>
          <a:p>
            <a:pPr algn="just">
              <a:lnSpc>
                <a:spcPct val="150000"/>
              </a:lnSpc>
            </a:pPr>
            <a:r>
              <a:rPr lang="en-US" sz="1400" dirty="0">
                <a:latin typeface="Times New Roman" panose="02020603050405020304" pitchFamily="18" charset="0"/>
                <a:cs typeface="Times New Roman" panose="02020603050405020304" pitchFamily="18" charset="0"/>
              </a:rPr>
              <a:t>Step 3: Import the data set and check the following</a:t>
            </a:r>
          </a:p>
          <a:p>
            <a:pPr algn="just">
              <a:lnSpc>
                <a:spcPct val="150000"/>
              </a:lnSpc>
            </a:pPr>
            <a:r>
              <a:rPr lang="en-US" sz="1400" dirty="0">
                <a:latin typeface="Times New Roman" panose="02020603050405020304" pitchFamily="18" charset="0"/>
                <a:cs typeface="Times New Roman" panose="02020603050405020304" pitchFamily="18" charset="0"/>
              </a:rPr>
              <a:t>                 - dimension of the dataset.</a:t>
            </a:r>
          </a:p>
          <a:p>
            <a:pPr algn="just">
              <a:lnSpc>
                <a:spcPct val="150000"/>
              </a:lnSpc>
            </a:pPr>
            <a:r>
              <a:rPr lang="en-US" sz="1400" dirty="0">
                <a:latin typeface="Times New Roman" panose="02020603050405020304" pitchFamily="18" charset="0"/>
                <a:cs typeface="Times New Roman" panose="02020603050405020304" pitchFamily="18" charset="0"/>
              </a:rPr>
              <a:t>                 - data types.</a:t>
            </a:r>
          </a:p>
          <a:p>
            <a:pPr algn="just">
              <a:lnSpc>
                <a:spcPct val="150000"/>
              </a:lnSpc>
            </a:pPr>
            <a:r>
              <a:rPr lang="en-US" sz="1400" dirty="0">
                <a:latin typeface="Times New Roman" panose="02020603050405020304" pitchFamily="18" charset="0"/>
                <a:cs typeface="Times New Roman" panose="02020603050405020304" pitchFamily="18" charset="0"/>
              </a:rPr>
              <a:t>                 - Missing value available in the dataset.</a:t>
            </a:r>
          </a:p>
          <a:p>
            <a:pPr algn="just">
              <a:lnSpc>
                <a:spcPct val="150000"/>
              </a:lnSpc>
            </a:pPr>
            <a:r>
              <a:rPr lang="en-US" sz="1400" dirty="0">
                <a:latin typeface="Times New Roman" panose="02020603050405020304" pitchFamily="18" charset="0"/>
                <a:cs typeface="Times New Roman" panose="02020603050405020304" pitchFamily="18" charset="0"/>
              </a:rPr>
              <a:t>                 - Descriptive statistics of data and write the observation.</a:t>
            </a:r>
          </a:p>
          <a:p>
            <a:pPr algn="just">
              <a:lnSpc>
                <a:spcPct val="150000"/>
              </a:lnSpc>
            </a:pPr>
            <a:r>
              <a:rPr lang="en-US" sz="1400" dirty="0">
                <a:latin typeface="Times New Roman" panose="02020603050405020304" pitchFamily="18" charset="0"/>
                <a:cs typeface="Times New Roman" panose="02020603050405020304" pitchFamily="18" charset="0"/>
              </a:rPr>
              <a:t>Step 4: Data Cleaning</a:t>
            </a:r>
          </a:p>
          <a:p>
            <a:pPr algn="just">
              <a:lnSpc>
                <a:spcPct val="150000"/>
              </a:lnSpc>
            </a:pPr>
            <a:r>
              <a:rPr lang="en-US" sz="1400" dirty="0">
                <a:latin typeface="Times New Roman" panose="02020603050405020304" pitchFamily="18" charset="0"/>
                <a:cs typeface="Times New Roman" panose="02020603050405020304" pitchFamily="18" charset="0"/>
              </a:rPr>
              <a:t>                 - Create the column as '</a:t>
            </a:r>
            <a:r>
              <a:rPr lang="en-US" sz="1400" dirty="0" err="1">
                <a:latin typeface="Times New Roman" panose="02020603050405020304" pitchFamily="18" charset="0"/>
                <a:cs typeface="Times New Roman" panose="02020603050405020304" pitchFamily="18" charset="0"/>
              </a:rPr>
              <a:t>CompanyName</a:t>
            </a:r>
            <a:r>
              <a:rPr lang="en-US" sz="1400" dirty="0">
                <a:latin typeface="Times New Roman" panose="02020603050405020304" pitchFamily="18" charset="0"/>
                <a:cs typeface="Times New Roman" panose="02020603050405020304" pitchFamily="18" charset="0"/>
              </a:rPr>
              <a:t>' using '</a:t>
            </a:r>
            <a:r>
              <a:rPr lang="en-US" sz="1400" dirty="0" err="1">
                <a:latin typeface="Times New Roman" panose="02020603050405020304" pitchFamily="18" charset="0"/>
                <a:cs typeface="Times New Roman" panose="02020603050405020304" pitchFamily="18" charset="0"/>
              </a:rPr>
              <a:t>CarName</a:t>
            </a:r>
            <a:r>
              <a:rPr lang="en-US" sz="1400" dirty="0">
                <a:latin typeface="Times New Roman" panose="02020603050405020304" pitchFamily="18" charset="0"/>
                <a:cs typeface="Times New Roman" panose="02020603050405020304" pitchFamily="18" charset="0"/>
              </a:rPr>
              <a:t>' Column. List down the unique '</a:t>
            </a:r>
            <a:r>
              <a:rPr lang="en-US" sz="1400" dirty="0" err="1">
                <a:latin typeface="Times New Roman" panose="02020603050405020304" pitchFamily="18" charset="0"/>
                <a:cs typeface="Times New Roman" panose="02020603050405020304" pitchFamily="18" charset="0"/>
              </a:rPr>
              <a:t>CompanyName</a:t>
            </a:r>
            <a:r>
              <a:rPr lang="en-US" sz="1400" dirty="0">
                <a:latin typeface="Times New Roman" panose="02020603050405020304" pitchFamily="18" charset="0"/>
                <a:cs typeface="Times New Roman" panose="02020603050405020304" pitchFamily="18" charset="0"/>
              </a:rPr>
              <a:t>’.</a:t>
            </a:r>
          </a:p>
          <a:p>
            <a:pPr algn="just">
              <a:lnSpc>
                <a:spcPct val="150000"/>
              </a:lnSpc>
            </a:pPr>
            <a:r>
              <a:rPr lang="en-US" sz="1400" dirty="0">
                <a:latin typeface="Times New Roman" panose="02020603050405020304" pitchFamily="18" charset="0"/>
                <a:cs typeface="Times New Roman" panose="02020603050405020304" pitchFamily="18" charset="0"/>
              </a:rPr>
              <a:t>                 - Check the correctness of data in the '</a:t>
            </a:r>
            <a:r>
              <a:rPr lang="en-US" sz="1400" dirty="0" err="1">
                <a:latin typeface="Times New Roman" panose="02020603050405020304" pitchFamily="18" charset="0"/>
                <a:cs typeface="Times New Roman" panose="02020603050405020304" pitchFamily="18" charset="0"/>
              </a:rPr>
              <a:t>CompanyName</a:t>
            </a:r>
            <a:r>
              <a:rPr lang="en-US" sz="1400" dirty="0">
                <a:latin typeface="Times New Roman" panose="02020603050405020304" pitchFamily="18" charset="0"/>
                <a:cs typeface="Times New Roman" panose="02020603050405020304" pitchFamily="18" charset="0"/>
              </a:rPr>
              <a:t>' column.</a:t>
            </a:r>
          </a:p>
          <a:p>
            <a:pPr algn="just">
              <a:lnSpc>
                <a:spcPct val="150000"/>
              </a:lnSpc>
            </a:pPr>
            <a:r>
              <a:rPr lang="en-US" sz="1400" dirty="0">
                <a:latin typeface="Times New Roman" panose="02020603050405020304" pitchFamily="18" charset="0"/>
                <a:cs typeface="Times New Roman" panose="02020603050405020304" pitchFamily="18" charset="0"/>
              </a:rPr>
              <a:t>                 - Check the duplicate data in the dataset.</a:t>
            </a:r>
          </a:p>
          <a:p>
            <a:pPr algn="just"/>
            <a:endParaRPr lang="en-US" dirty="0">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451D18DF-801D-E548-7E84-8E7FA8259551}"/>
              </a:ext>
            </a:extLst>
          </p:cNvPr>
          <p:cNvSpPr/>
          <p:nvPr/>
        </p:nvSpPr>
        <p:spPr>
          <a:xfrm>
            <a:off x="107576" y="6033247"/>
            <a:ext cx="4509248" cy="681318"/>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3CB0CFA9-955C-66FD-4D5F-DF0E50CB1CAD}"/>
              </a:ext>
            </a:extLst>
          </p:cNvPr>
          <p:cNvSpPr/>
          <p:nvPr/>
        </p:nvSpPr>
        <p:spPr>
          <a:xfrm>
            <a:off x="0" y="5965369"/>
            <a:ext cx="12191999" cy="763286"/>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IN" sz="1800" b="1" i="1" dirty="0">
                <a:solidFill>
                  <a:schemeClr val="bg1"/>
                </a:solidFill>
                <a:latin typeface="Times New Roman" panose="02020603050405020304" pitchFamily="18" charset="0"/>
                <a:cs typeface="Times New Roman" panose="02020603050405020304" pitchFamily="18" charset="0"/>
              </a:rPr>
              <a:t>Department of Artificial Intelligence and Machine Learning                                                 www.Cambridge.edu.in</a:t>
            </a:r>
          </a:p>
        </p:txBody>
      </p:sp>
    </p:spTree>
    <p:extLst>
      <p:ext uri="{BB962C8B-B14F-4D97-AF65-F5344CB8AC3E}">
        <p14:creationId xmlns:p14="http://schemas.microsoft.com/office/powerpoint/2010/main" val="13345139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45E72FB-8AF4-E190-1870-4A22A8169EEF}"/>
              </a:ext>
            </a:extLst>
          </p:cNvPr>
          <p:cNvSpPr txBox="1"/>
          <p:nvPr/>
        </p:nvSpPr>
        <p:spPr>
          <a:xfrm>
            <a:off x="121298" y="1859339"/>
            <a:ext cx="11924521" cy="3608488"/>
          </a:xfrm>
          <a:prstGeom prst="rect">
            <a:avLst/>
          </a:prstGeom>
          <a:noFill/>
        </p:spPr>
        <p:txBody>
          <a:bodyPr wrap="square" rtlCol="0">
            <a:spAutoFit/>
          </a:bodyPr>
          <a:lstStyle/>
          <a:p>
            <a:pPr>
              <a:lnSpc>
                <a:spcPct val="150000"/>
              </a:lnSpc>
            </a:pPr>
            <a:r>
              <a:rPr lang="en-US" sz="1400" dirty="0">
                <a:latin typeface="Times New Roman" panose="02020603050405020304" pitchFamily="18" charset="0"/>
                <a:cs typeface="Times New Roman" panose="02020603050405020304" pitchFamily="18" charset="0"/>
              </a:rPr>
              <a:t>Step 5: Feature Engineering: Extract meaningful features from the dataset that can contribute to accurate price predictions. Convert categorical variables (e.g., car         company, model, fuel type) into numerical representations using techniques like one-hot encoding.</a:t>
            </a:r>
          </a:p>
          <a:p>
            <a:pPr>
              <a:lnSpc>
                <a:spcPct val="150000"/>
              </a:lnSpc>
            </a:pPr>
            <a:r>
              <a:rPr lang="en-US" sz="1400" dirty="0">
                <a:latin typeface="Times New Roman" panose="02020603050405020304" pitchFamily="18" charset="0"/>
                <a:cs typeface="Times New Roman" panose="02020603050405020304" pitchFamily="18" charset="0"/>
              </a:rPr>
              <a:t>Step 6: Model Selection: Choose an appropriate machine learning algorithm for regression tasks. In your case, a linear regression model is already selected and trained.</a:t>
            </a:r>
          </a:p>
          <a:p>
            <a:pPr>
              <a:lnSpc>
                <a:spcPct val="150000"/>
              </a:lnSpc>
            </a:pPr>
            <a:r>
              <a:rPr lang="en-US" sz="1400" dirty="0">
                <a:latin typeface="Times New Roman" panose="02020603050405020304" pitchFamily="18" charset="0"/>
                <a:cs typeface="Times New Roman" panose="02020603050405020304" pitchFamily="18" charset="0"/>
              </a:rPr>
              <a:t>Step 7: Model Training: Train the linear regression model on the cleaned dataset. Utilize Scikit-learn for model training and evaluation. Cross-validate the model to ensure robustness and prevent overfitting.</a:t>
            </a:r>
          </a:p>
          <a:p>
            <a:pPr>
              <a:lnSpc>
                <a:spcPct val="150000"/>
              </a:lnSpc>
            </a:pPr>
            <a:r>
              <a:rPr lang="en-US" sz="1400" dirty="0">
                <a:latin typeface="Times New Roman" panose="02020603050405020304" pitchFamily="18" charset="0"/>
                <a:cs typeface="Times New Roman" panose="02020603050405020304" pitchFamily="18" charset="0"/>
              </a:rPr>
              <a:t>Step 8: Web Application Development:</a:t>
            </a:r>
          </a:p>
          <a:p>
            <a:pPr>
              <a:lnSpc>
                <a:spcPct val="150000"/>
              </a:lnSpc>
            </a:pPr>
            <a:r>
              <a:rPr lang="en-US" sz="1400" dirty="0">
                <a:latin typeface="Times New Roman" panose="02020603050405020304" pitchFamily="18" charset="0"/>
                <a:cs typeface="Times New Roman" panose="02020603050405020304" pitchFamily="18" charset="0"/>
              </a:rPr>
              <a:t>                     -Framework Selection: </a:t>
            </a:r>
          </a:p>
          <a:p>
            <a:pPr>
              <a:lnSpc>
                <a:spcPct val="150000"/>
              </a:lnSpc>
            </a:pPr>
            <a:r>
              <a:rPr lang="en-US" sz="1400" dirty="0">
                <a:latin typeface="Times New Roman" panose="02020603050405020304" pitchFamily="18" charset="0"/>
                <a:cs typeface="Times New Roman" panose="02020603050405020304" pitchFamily="18" charset="0"/>
              </a:rPr>
              <a:t>                     -User Interface Design: </a:t>
            </a:r>
          </a:p>
          <a:p>
            <a:pPr>
              <a:lnSpc>
                <a:spcPct val="150000"/>
              </a:lnSpc>
            </a:pPr>
            <a:r>
              <a:rPr lang="en-US" sz="1400" dirty="0">
                <a:latin typeface="Times New Roman" panose="02020603050405020304" pitchFamily="18" charset="0"/>
                <a:cs typeface="Times New Roman" panose="02020603050405020304" pitchFamily="18" charset="0"/>
              </a:rPr>
              <a:t>                     -Form Handling: </a:t>
            </a:r>
          </a:p>
          <a:p>
            <a:pPr>
              <a:lnSpc>
                <a:spcPct val="150000"/>
              </a:lnSpc>
            </a:pPr>
            <a:r>
              <a:rPr lang="en-US" sz="1400" dirty="0">
                <a:latin typeface="Times New Roman" panose="02020603050405020304" pitchFamily="18" charset="0"/>
                <a:cs typeface="Times New Roman" panose="02020603050405020304" pitchFamily="18" charset="0"/>
              </a:rPr>
              <a:t>                     -Integration with Machine Learning Model</a:t>
            </a:r>
            <a:endParaRPr lang="en-IN" sz="1400" dirty="0">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2EC3FD64-A1DE-6BF8-058C-3A4F38667717}"/>
              </a:ext>
            </a:extLst>
          </p:cNvPr>
          <p:cNvSpPr/>
          <p:nvPr/>
        </p:nvSpPr>
        <p:spPr>
          <a:xfrm>
            <a:off x="121298" y="5997388"/>
            <a:ext cx="4531384" cy="703202"/>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AA7C507C-7013-90CE-06F2-E0F133071FF1}"/>
              </a:ext>
            </a:extLst>
          </p:cNvPr>
          <p:cNvSpPr/>
          <p:nvPr/>
        </p:nvSpPr>
        <p:spPr>
          <a:xfrm>
            <a:off x="0" y="5965369"/>
            <a:ext cx="12191999" cy="763286"/>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IN" sz="1800" b="1" i="1" dirty="0">
                <a:solidFill>
                  <a:schemeClr val="bg1"/>
                </a:solidFill>
                <a:latin typeface="Times New Roman" panose="02020603050405020304" pitchFamily="18" charset="0"/>
                <a:cs typeface="Times New Roman" panose="02020603050405020304" pitchFamily="18" charset="0"/>
              </a:rPr>
              <a:t>Department of Artificial Intelligence and Machine Learning                                                 www.Cambridge.edu.in</a:t>
            </a:r>
          </a:p>
        </p:txBody>
      </p:sp>
    </p:spTree>
    <p:extLst>
      <p:ext uri="{BB962C8B-B14F-4D97-AF65-F5344CB8AC3E}">
        <p14:creationId xmlns:p14="http://schemas.microsoft.com/office/powerpoint/2010/main" val="18485730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0687C63-839A-5210-CD5A-365D64515F71}"/>
              </a:ext>
            </a:extLst>
          </p:cNvPr>
          <p:cNvSpPr txBox="1"/>
          <p:nvPr/>
        </p:nvSpPr>
        <p:spPr>
          <a:xfrm>
            <a:off x="121298" y="1950098"/>
            <a:ext cx="11803224" cy="2951064"/>
          </a:xfrm>
          <a:prstGeom prst="rect">
            <a:avLst/>
          </a:prstGeom>
          <a:noFill/>
        </p:spPr>
        <p:txBody>
          <a:bodyPr wrap="square" rtlCol="0">
            <a:spAutoFit/>
          </a:bodyPr>
          <a:lstStyle/>
          <a:p>
            <a:pPr>
              <a:lnSpc>
                <a:spcPct val="150000"/>
              </a:lnSpc>
            </a:pPr>
            <a:r>
              <a:rPr lang="en-US" dirty="0">
                <a:latin typeface="Times New Roman" panose="02020603050405020304" pitchFamily="18" charset="0"/>
                <a:cs typeface="Times New Roman" panose="02020603050405020304" pitchFamily="18" charset="0"/>
              </a:rPr>
              <a:t>Step 9: Error Handling and Validation:</a:t>
            </a:r>
          </a:p>
          <a:p>
            <a:pPr>
              <a:lnSpc>
                <a:spcPct val="150000"/>
              </a:lnSpc>
            </a:pPr>
            <a:r>
              <a:rPr lang="en-US" dirty="0">
                <a:latin typeface="Times New Roman" panose="02020603050405020304" pitchFamily="18" charset="0"/>
                <a:cs typeface="Times New Roman" panose="02020603050405020304" pitchFamily="18" charset="0"/>
              </a:rPr>
              <a:t>                         -Input Validation</a:t>
            </a:r>
          </a:p>
          <a:p>
            <a:pPr>
              <a:lnSpc>
                <a:spcPct val="150000"/>
              </a:lnSpc>
            </a:pPr>
            <a:r>
              <a:rPr lang="en-US" dirty="0">
                <a:latin typeface="Times New Roman" panose="02020603050405020304" pitchFamily="18" charset="0"/>
                <a:cs typeface="Times New Roman" panose="02020603050405020304" pitchFamily="18" charset="0"/>
              </a:rPr>
              <a:t>                         -Error Handling</a:t>
            </a:r>
          </a:p>
          <a:p>
            <a:pPr>
              <a:lnSpc>
                <a:spcPct val="150000"/>
              </a:lnSpc>
            </a:pPr>
            <a:r>
              <a:rPr lang="en-US" dirty="0">
                <a:latin typeface="Times New Roman" panose="02020603050405020304" pitchFamily="18" charset="0"/>
                <a:cs typeface="Times New Roman" panose="02020603050405020304" pitchFamily="18" charset="0"/>
              </a:rPr>
              <a:t>Step 10: Deployment and Testing:</a:t>
            </a:r>
          </a:p>
          <a:p>
            <a:pPr>
              <a:lnSpc>
                <a:spcPct val="150000"/>
              </a:lnSpc>
            </a:pPr>
            <a:r>
              <a:rPr lang="en-US" dirty="0">
                <a:latin typeface="Times New Roman" panose="02020603050405020304" pitchFamily="18" charset="0"/>
                <a:cs typeface="Times New Roman" panose="02020603050405020304" pitchFamily="18" charset="0"/>
              </a:rPr>
              <a:t>                        -Local Deployment</a:t>
            </a:r>
          </a:p>
          <a:p>
            <a:pPr>
              <a:lnSpc>
                <a:spcPct val="150000"/>
              </a:lnSpc>
            </a:pPr>
            <a:r>
              <a:rPr lang="en-US" dirty="0">
                <a:latin typeface="Times New Roman" panose="02020603050405020304" pitchFamily="18" charset="0"/>
                <a:cs typeface="Times New Roman" panose="02020603050405020304" pitchFamily="18" charset="0"/>
              </a:rPr>
              <a:t>                        -</a:t>
            </a:r>
            <a:r>
              <a:rPr lang="en-IN" dirty="0">
                <a:latin typeface="Times New Roman" panose="02020603050405020304" pitchFamily="18" charset="0"/>
                <a:cs typeface="Times New Roman" panose="02020603050405020304" pitchFamily="18" charset="0"/>
              </a:rPr>
              <a:t>Testing</a:t>
            </a:r>
          </a:p>
          <a:p>
            <a:pPr>
              <a:lnSpc>
                <a:spcPct val="150000"/>
              </a:lnSpc>
            </a:pPr>
            <a:r>
              <a:rPr lang="en-IN" dirty="0">
                <a:latin typeface="Times New Roman" panose="02020603050405020304" pitchFamily="18" charset="0"/>
                <a:cs typeface="Times New Roman" panose="02020603050405020304" pitchFamily="18" charset="0"/>
              </a:rPr>
              <a:t>                        -Performance Evaluation</a:t>
            </a:r>
          </a:p>
        </p:txBody>
      </p:sp>
      <p:sp>
        <p:nvSpPr>
          <p:cNvPr id="3" name="Rectangle 2">
            <a:extLst>
              <a:ext uri="{FF2B5EF4-FFF2-40B4-BE49-F238E27FC236}">
                <a16:creationId xmlns:a16="http://schemas.microsoft.com/office/drawing/2014/main" id="{C1177319-CD51-FAE3-3363-BB379AD8AAFE}"/>
              </a:ext>
            </a:extLst>
          </p:cNvPr>
          <p:cNvSpPr/>
          <p:nvPr/>
        </p:nvSpPr>
        <p:spPr>
          <a:xfrm>
            <a:off x="-9331" y="5965369"/>
            <a:ext cx="12191999" cy="763286"/>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IN" sz="1800" b="1" i="1" dirty="0">
                <a:solidFill>
                  <a:schemeClr val="bg1"/>
                </a:solidFill>
                <a:latin typeface="Times New Roman" panose="02020603050405020304" pitchFamily="18" charset="0"/>
                <a:cs typeface="Times New Roman" panose="02020603050405020304" pitchFamily="18" charset="0"/>
              </a:rPr>
              <a:t>Department of Artificial Intelligence and Machine Learning                                                 www.Cambridge.edu.in</a:t>
            </a:r>
          </a:p>
        </p:txBody>
      </p:sp>
    </p:spTree>
    <p:extLst>
      <p:ext uri="{BB962C8B-B14F-4D97-AF65-F5344CB8AC3E}">
        <p14:creationId xmlns:p14="http://schemas.microsoft.com/office/powerpoint/2010/main" val="19865273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1E8486-4770-2F73-E52F-3B0E697F360D}"/>
              </a:ext>
            </a:extLst>
          </p:cNvPr>
          <p:cNvSpPr/>
          <p:nvPr/>
        </p:nvSpPr>
        <p:spPr>
          <a:xfrm>
            <a:off x="4645167" y="27111"/>
            <a:ext cx="1940767" cy="29857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000" dirty="0">
                <a:solidFill>
                  <a:schemeClr val="tx1"/>
                </a:solidFill>
                <a:latin typeface="Times New Roman" panose="02020603050405020304" pitchFamily="18" charset="0"/>
                <a:cs typeface="Times New Roman" panose="02020603050405020304" pitchFamily="18" charset="0"/>
              </a:rPr>
              <a:t>Understand the business problem</a:t>
            </a:r>
          </a:p>
        </p:txBody>
      </p:sp>
      <p:cxnSp>
        <p:nvCxnSpPr>
          <p:cNvPr id="4" name="Straight Arrow Connector 3">
            <a:extLst>
              <a:ext uri="{FF2B5EF4-FFF2-40B4-BE49-F238E27FC236}">
                <a16:creationId xmlns:a16="http://schemas.microsoft.com/office/drawing/2014/main" id="{EE8ED7A2-5A31-D0A9-3371-95A89D262037}"/>
              </a:ext>
            </a:extLst>
          </p:cNvPr>
          <p:cNvCxnSpPr>
            <a:stCxn id="2" idx="2"/>
          </p:cNvCxnSpPr>
          <p:nvPr/>
        </p:nvCxnSpPr>
        <p:spPr>
          <a:xfrm>
            <a:off x="5615551" y="325690"/>
            <a:ext cx="0" cy="29858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 name="Rectangle 4">
            <a:extLst>
              <a:ext uri="{FF2B5EF4-FFF2-40B4-BE49-F238E27FC236}">
                <a16:creationId xmlns:a16="http://schemas.microsoft.com/office/drawing/2014/main" id="{D690F126-D5B3-BC04-E471-A52F5A2DFCDC}"/>
              </a:ext>
            </a:extLst>
          </p:cNvPr>
          <p:cNvSpPr/>
          <p:nvPr/>
        </p:nvSpPr>
        <p:spPr>
          <a:xfrm>
            <a:off x="4638947" y="632417"/>
            <a:ext cx="1940400" cy="29857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000" dirty="0">
                <a:solidFill>
                  <a:schemeClr val="tx1"/>
                </a:solidFill>
                <a:latin typeface="Times New Roman" panose="02020603050405020304" pitchFamily="18" charset="0"/>
                <a:cs typeface="Times New Roman" panose="02020603050405020304" pitchFamily="18" charset="0"/>
              </a:rPr>
              <a:t>Import Libraries</a:t>
            </a:r>
          </a:p>
        </p:txBody>
      </p:sp>
      <p:cxnSp>
        <p:nvCxnSpPr>
          <p:cNvPr id="7" name="Straight Arrow Connector 6">
            <a:extLst>
              <a:ext uri="{FF2B5EF4-FFF2-40B4-BE49-F238E27FC236}">
                <a16:creationId xmlns:a16="http://schemas.microsoft.com/office/drawing/2014/main" id="{336CD31D-E4CD-6D07-C271-8B6BF71AE7D2}"/>
              </a:ext>
            </a:extLst>
          </p:cNvPr>
          <p:cNvCxnSpPr>
            <a:stCxn id="5" idx="2"/>
          </p:cNvCxnSpPr>
          <p:nvPr/>
        </p:nvCxnSpPr>
        <p:spPr>
          <a:xfrm flipH="1">
            <a:off x="5608963" y="930996"/>
            <a:ext cx="184" cy="2988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8" name="Rectangle 7">
            <a:extLst>
              <a:ext uri="{FF2B5EF4-FFF2-40B4-BE49-F238E27FC236}">
                <a16:creationId xmlns:a16="http://schemas.microsoft.com/office/drawing/2014/main" id="{0D75F696-99D6-93CD-6A3B-1F94B58C3FD6}"/>
              </a:ext>
            </a:extLst>
          </p:cNvPr>
          <p:cNvSpPr/>
          <p:nvPr/>
        </p:nvSpPr>
        <p:spPr>
          <a:xfrm>
            <a:off x="4646091" y="1212979"/>
            <a:ext cx="1939848" cy="29857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000" dirty="0">
                <a:solidFill>
                  <a:schemeClr val="tx1"/>
                </a:solidFill>
                <a:latin typeface="Times New Roman" panose="02020603050405020304" pitchFamily="18" charset="0"/>
                <a:cs typeface="Times New Roman" panose="02020603050405020304" pitchFamily="18" charset="0"/>
              </a:rPr>
              <a:t>Import the dataset</a:t>
            </a:r>
          </a:p>
        </p:txBody>
      </p:sp>
      <p:cxnSp>
        <p:nvCxnSpPr>
          <p:cNvPr id="10" name="Straight Arrow Connector 9">
            <a:extLst>
              <a:ext uri="{FF2B5EF4-FFF2-40B4-BE49-F238E27FC236}">
                <a16:creationId xmlns:a16="http://schemas.microsoft.com/office/drawing/2014/main" id="{D0867B15-0745-A62F-93ED-BAB2E38820E9}"/>
              </a:ext>
            </a:extLst>
          </p:cNvPr>
          <p:cNvCxnSpPr>
            <a:stCxn id="8" idx="2"/>
          </p:cNvCxnSpPr>
          <p:nvPr/>
        </p:nvCxnSpPr>
        <p:spPr>
          <a:xfrm>
            <a:off x="5616015" y="1511558"/>
            <a:ext cx="0" cy="2988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1" name="Rectangle 10">
            <a:extLst>
              <a:ext uri="{FF2B5EF4-FFF2-40B4-BE49-F238E27FC236}">
                <a16:creationId xmlns:a16="http://schemas.microsoft.com/office/drawing/2014/main" id="{D3980D51-0F2E-86D7-2149-C8DC631A32C8}"/>
              </a:ext>
            </a:extLst>
          </p:cNvPr>
          <p:cNvSpPr/>
          <p:nvPr/>
        </p:nvSpPr>
        <p:spPr>
          <a:xfrm>
            <a:off x="4638763" y="1801468"/>
            <a:ext cx="1940400" cy="29880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000" dirty="0">
                <a:solidFill>
                  <a:schemeClr val="tx1"/>
                </a:solidFill>
                <a:latin typeface="Times New Roman" panose="02020603050405020304" pitchFamily="18" charset="0"/>
                <a:cs typeface="Times New Roman" panose="02020603050405020304" pitchFamily="18" charset="0"/>
              </a:rPr>
              <a:t>Data Cleaning</a:t>
            </a:r>
          </a:p>
        </p:txBody>
      </p:sp>
      <p:cxnSp>
        <p:nvCxnSpPr>
          <p:cNvPr id="13" name="Straight Arrow Connector 12">
            <a:extLst>
              <a:ext uri="{FF2B5EF4-FFF2-40B4-BE49-F238E27FC236}">
                <a16:creationId xmlns:a16="http://schemas.microsoft.com/office/drawing/2014/main" id="{32E392AF-9EAF-90EF-2929-2F188DE80062}"/>
              </a:ext>
            </a:extLst>
          </p:cNvPr>
          <p:cNvCxnSpPr>
            <a:stCxn id="11" idx="2"/>
          </p:cNvCxnSpPr>
          <p:nvPr/>
        </p:nvCxnSpPr>
        <p:spPr>
          <a:xfrm>
            <a:off x="5608963" y="2100268"/>
            <a:ext cx="0" cy="2988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4" name="Rectangle 13">
            <a:extLst>
              <a:ext uri="{FF2B5EF4-FFF2-40B4-BE49-F238E27FC236}">
                <a16:creationId xmlns:a16="http://schemas.microsoft.com/office/drawing/2014/main" id="{EE7585CD-5DC1-FB1E-C163-960DD9BA6262}"/>
              </a:ext>
            </a:extLst>
          </p:cNvPr>
          <p:cNvSpPr/>
          <p:nvPr/>
        </p:nvSpPr>
        <p:spPr>
          <a:xfrm>
            <a:off x="4646092" y="2406995"/>
            <a:ext cx="1939843" cy="29857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000" dirty="0">
                <a:solidFill>
                  <a:schemeClr val="tx1"/>
                </a:solidFill>
                <a:latin typeface="Times New Roman" panose="02020603050405020304" pitchFamily="18" charset="0"/>
                <a:cs typeface="Times New Roman" panose="02020603050405020304" pitchFamily="18" charset="0"/>
              </a:rPr>
              <a:t>Feature Engineering</a:t>
            </a:r>
          </a:p>
        </p:txBody>
      </p:sp>
      <p:sp>
        <p:nvSpPr>
          <p:cNvPr id="15" name="Rectangle 14">
            <a:extLst>
              <a:ext uri="{FF2B5EF4-FFF2-40B4-BE49-F238E27FC236}">
                <a16:creationId xmlns:a16="http://schemas.microsoft.com/office/drawing/2014/main" id="{2B26EF67-7F07-81D8-C5E9-CC2D5E19807B}"/>
              </a:ext>
            </a:extLst>
          </p:cNvPr>
          <p:cNvSpPr/>
          <p:nvPr/>
        </p:nvSpPr>
        <p:spPr>
          <a:xfrm>
            <a:off x="4646091" y="2995484"/>
            <a:ext cx="1939843" cy="29857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000" dirty="0">
                <a:solidFill>
                  <a:schemeClr val="tx1"/>
                </a:solidFill>
                <a:latin typeface="Times New Roman" panose="02020603050405020304" pitchFamily="18" charset="0"/>
                <a:cs typeface="Times New Roman" panose="02020603050405020304" pitchFamily="18" charset="0"/>
              </a:rPr>
              <a:t>Model Selection</a:t>
            </a:r>
          </a:p>
        </p:txBody>
      </p:sp>
      <p:cxnSp>
        <p:nvCxnSpPr>
          <p:cNvPr id="19" name="Straight Arrow Connector 18">
            <a:extLst>
              <a:ext uri="{FF2B5EF4-FFF2-40B4-BE49-F238E27FC236}">
                <a16:creationId xmlns:a16="http://schemas.microsoft.com/office/drawing/2014/main" id="{1E6EFA22-ECEE-1A4C-2E14-2F6D977263DE}"/>
              </a:ext>
            </a:extLst>
          </p:cNvPr>
          <p:cNvCxnSpPr>
            <a:stCxn id="14" idx="2"/>
            <a:endCxn id="15" idx="0"/>
          </p:cNvCxnSpPr>
          <p:nvPr/>
        </p:nvCxnSpPr>
        <p:spPr>
          <a:xfrm flipH="1">
            <a:off x="5616013" y="2705574"/>
            <a:ext cx="1" cy="2988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F9C6308D-6A85-88B6-A114-6AF437B7E40A}"/>
              </a:ext>
            </a:extLst>
          </p:cNvPr>
          <p:cNvCxnSpPr>
            <a:stCxn id="15" idx="2"/>
          </p:cNvCxnSpPr>
          <p:nvPr/>
        </p:nvCxnSpPr>
        <p:spPr>
          <a:xfrm flipH="1">
            <a:off x="5616012" y="3294063"/>
            <a:ext cx="1" cy="2988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FAD97EDC-C358-3556-90B2-3311FB99DF06}"/>
              </a:ext>
            </a:extLst>
          </p:cNvPr>
          <p:cNvSpPr/>
          <p:nvPr/>
        </p:nvSpPr>
        <p:spPr>
          <a:xfrm>
            <a:off x="4638763" y="3583752"/>
            <a:ext cx="1939843" cy="29857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000" dirty="0">
                <a:solidFill>
                  <a:schemeClr val="tx1"/>
                </a:solidFill>
                <a:latin typeface="Times New Roman" panose="02020603050405020304" pitchFamily="18" charset="0"/>
                <a:cs typeface="Times New Roman" panose="02020603050405020304" pitchFamily="18" charset="0"/>
              </a:rPr>
              <a:t>Model Training</a:t>
            </a:r>
          </a:p>
        </p:txBody>
      </p:sp>
      <p:cxnSp>
        <p:nvCxnSpPr>
          <p:cNvPr id="27" name="Straight Arrow Connector 26">
            <a:extLst>
              <a:ext uri="{FF2B5EF4-FFF2-40B4-BE49-F238E27FC236}">
                <a16:creationId xmlns:a16="http://schemas.microsoft.com/office/drawing/2014/main" id="{695CE5CF-F88E-39C9-583C-8979315E405D}"/>
              </a:ext>
            </a:extLst>
          </p:cNvPr>
          <p:cNvCxnSpPr>
            <a:stCxn id="25" idx="2"/>
          </p:cNvCxnSpPr>
          <p:nvPr/>
        </p:nvCxnSpPr>
        <p:spPr>
          <a:xfrm flipH="1">
            <a:off x="5608684" y="3882331"/>
            <a:ext cx="1" cy="2988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98F4E59F-066B-CFED-C6BD-8CF0734ECB5C}"/>
              </a:ext>
            </a:extLst>
          </p:cNvPr>
          <p:cNvSpPr/>
          <p:nvPr/>
        </p:nvSpPr>
        <p:spPr>
          <a:xfrm>
            <a:off x="4635869" y="4172020"/>
            <a:ext cx="1940395" cy="29880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000" dirty="0">
                <a:solidFill>
                  <a:schemeClr val="tx1"/>
                </a:solidFill>
                <a:latin typeface="Times New Roman" panose="02020603050405020304" pitchFamily="18" charset="0"/>
                <a:cs typeface="Times New Roman" panose="02020603050405020304" pitchFamily="18" charset="0"/>
              </a:rPr>
              <a:t>Web Application Development</a:t>
            </a:r>
          </a:p>
        </p:txBody>
      </p:sp>
      <p:cxnSp>
        <p:nvCxnSpPr>
          <p:cNvPr id="30" name="Straight Arrow Connector 29">
            <a:extLst>
              <a:ext uri="{FF2B5EF4-FFF2-40B4-BE49-F238E27FC236}">
                <a16:creationId xmlns:a16="http://schemas.microsoft.com/office/drawing/2014/main" id="{77CCE6D0-D7A5-2E3C-4654-31BCF4FBB8CD}"/>
              </a:ext>
            </a:extLst>
          </p:cNvPr>
          <p:cNvCxnSpPr>
            <a:cxnSpLocks/>
          </p:cNvCxnSpPr>
          <p:nvPr/>
        </p:nvCxnSpPr>
        <p:spPr>
          <a:xfrm flipV="1">
            <a:off x="6585934" y="3901020"/>
            <a:ext cx="561315" cy="26142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3" name="Oval 32">
            <a:extLst>
              <a:ext uri="{FF2B5EF4-FFF2-40B4-BE49-F238E27FC236}">
                <a16:creationId xmlns:a16="http://schemas.microsoft.com/office/drawing/2014/main" id="{EC5B667F-C12C-4DB1-4A8E-DE985C7EF32D}"/>
              </a:ext>
            </a:extLst>
          </p:cNvPr>
          <p:cNvSpPr/>
          <p:nvPr/>
        </p:nvSpPr>
        <p:spPr>
          <a:xfrm>
            <a:off x="7132593" y="3645248"/>
            <a:ext cx="1222310" cy="43766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000" dirty="0">
                <a:solidFill>
                  <a:schemeClr val="tx1"/>
                </a:solidFill>
                <a:latin typeface="Times New Roman" panose="02020603050405020304" pitchFamily="18" charset="0"/>
                <a:cs typeface="Times New Roman" panose="02020603050405020304" pitchFamily="18" charset="0"/>
              </a:rPr>
              <a:t>Frame Work Selection</a:t>
            </a:r>
          </a:p>
        </p:txBody>
      </p:sp>
      <p:cxnSp>
        <p:nvCxnSpPr>
          <p:cNvPr id="35" name="Straight Arrow Connector 34">
            <a:extLst>
              <a:ext uri="{FF2B5EF4-FFF2-40B4-BE49-F238E27FC236}">
                <a16:creationId xmlns:a16="http://schemas.microsoft.com/office/drawing/2014/main" id="{D35B8E04-0A43-59F4-852A-4015155C9E6C}"/>
              </a:ext>
            </a:extLst>
          </p:cNvPr>
          <p:cNvCxnSpPr>
            <a:cxnSpLocks/>
          </p:cNvCxnSpPr>
          <p:nvPr/>
        </p:nvCxnSpPr>
        <p:spPr>
          <a:xfrm flipH="1" flipV="1">
            <a:off x="4084776" y="3873440"/>
            <a:ext cx="561315" cy="29858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7" name="Oval 36">
            <a:extLst>
              <a:ext uri="{FF2B5EF4-FFF2-40B4-BE49-F238E27FC236}">
                <a16:creationId xmlns:a16="http://schemas.microsoft.com/office/drawing/2014/main" id="{88F2B247-C66A-1775-965A-27C3701C6E9E}"/>
              </a:ext>
            </a:extLst>
          </p:cNvPr>
          <p:cNvSpPr/>
          <p:nvPr/>
        </p:nvSpPr>
        <p:spPr>
          <a:xfrm>
            <a:off x="2860776" y="3612318"/>
            <a:ext cx="1224000" cy="43920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000" dirty="0">
                <a:solidFill>
                  <a:schemeClr val="tx1"/>
                </a:solidFill>
                <a:latin typeface="Times New Roman" panose="02020603050405020304" pitchFamily="18" charset="0"/>
                <a:cs typeface="Times New Roman" panose="02020603050405020304" pitchFamily="18" charset="0"/>
              </a:rPr>
              <a:t>User Interface Design</a:t>
            </a:r>
          </a:p>
        </p:txBody>
      </p:sp>
      <p:cxnSp>
        <p:nvCxnSpPr>
          <p:cNvPr id="39" name="Straight Arrow Connector 38">
            <a:extLst>
              <a:ext uri="{FF2B5EF4-FFF2-40B4-BE49-F238E27FC236}">
                <a16:creationId xmlns:a16="http://schemas.microsoft.com/office/drawing/2014/main" id="{9E8CD4A6-7A81-0DB6-DAC3-EE8BC121968E}"/>
              </a:ext>
            </a:extLst>
          </p:cNvPr>
          <p:cNvCxnSpPr/>
          <p:nvPr/>
        </p:nvCxnSpPr>
        <p:spPr>
          <a:xfrm>
            <a:off x="6585934" y="4453010"/>
            <a:ext cx="561315" cy="20384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0" name="Oval 39">
            <a:extLst>
              <a:ext uri="{FF2B5EF4-FFF2-40B4-BE49-F238E27FC236}">
                <a16:creationId xmlns:a16="http://schemas.microsoft.com/office/drawing/2014/main" id="{248DB25C-A8CD-1498-6C38-147B7CCC03AA}"/>
              </a:ext>
            </a:extLst>
          </p:cNvPr>
          <p:cNvSpPr/>
          <p:nvPr/>
        </p:nvSpPr>
        <p:spPr>
          <a:xfrm>
            <a:off x="7156919" y="4453010"/>
            <a:ext cx="1222310" cy="43766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000" dirty="0">
                <a:solidFill>
                  <a:schemeClr val="tx1"/>
                </a:solidFill>
                <a:latin typeface="Times New Roman" panose="02020603050405020304" pitchFamily="18" charset="0"/>
                <a:cs typeface="Times New Roman" panose="02020603050405020304" pitchFamily="18" charset="0"/>
              </a:rPr>
              <a:t>Form Handling</a:t>
            </a:r>
          </a:p>
        </p:txBody>
      </p:sp>
      <p:cxnSp>
        <p:nvCxnSpPr>
          <p:cNvPr id="45" name="Straight Arrow Connector 44">
            <a:extLst>
              <a:ext uri="{FF2B5EF4-FFF2-40B4-BE49-F238E27FC236}">
                <a16:creationId xmlns:a16="http://schemas.microsoft.com/office/drawing/2014/main" id="{A5B215F7-3020-DE81-24A4-81C8CAE05259}"/>
              </a:ext>
            </a:extLst>
          </p:cNvPr>
          <p:cNvCxnSpPr>
            <a:cxnSpLocks/>
          </p:cNvCxnSpPr>
          <p:nvPr/>
        </p:nvCxnSpPr>
        <p:spPr>
          <a:xfrm flipH="1">
            <a:off x="4084776" y="4470820"/>
            <a:ext cx="551093" cy="20102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6" name="Oval 45">
            <a:extLst>
              <a:ext uri="{FF2B5EF4-FFF2-40B4-BE49-F238E27FC236}">
                <a16:creationId xmlns:a16="http://schemas.microsoft.com/office/drawing/2014/main" id="{315A085D-F005-7718-ADF5-FDA2C6CB8AEE}"/>
              </a:ext>
            </a:extLst>
          </p:cNvPr>
          <p:cNvSpPr/>
          <p:nvPr/>
        </p:nvSpPr>
        <p:spPr>
          <a:xfrm>
            <a:off x="2516848" y="4426523"/>
            <a:ext cx="1567928" cy="490634"/>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000" dirty="0">
                <a:solidFill>
                  <a:schemeClr val="tx1"/>
                </a:solidFill>
                <a:latin typeface="Times New Roman" panose="02020603050405020304" pitchFamily="18" charset="0"/>
                <a:cs typeface="Times New Roman" panose="02020603050405020304" pitchFamily="18" charset="0"/>
              </a:rPr>
              <a:t>Integration with Machine Learning Model</a:t>
            </a:r>
          </a:p>
        </p:txBody>
      </p:sp>
      <p:cxnSp>
        <p:nvCxnSpPr>
          <p:cNvPr id="49" name="Straight Arrow Connector 48">
            <a:extLst>
              <a:ext uri="{FF2B5EF4-FFF2-40B4-BE49-F238E27FC236}">
                <a16:creationId xmlns:a16="http://schemas.microsoft.com/office/drawing/2014/main" id="{55213762-0FA8-842A-C540-67718AE6E6C8}"/>
              </a:ext>
            </a:extLst>
          </p:cNvPr>
          <p:cNvCxnSpPr>
            <a:stCxn id="28" idx="2"/>
          </p:cNvCxnSpPr>
          <p:nvPr/>
        </p:nvCxnSpPr>
        <p:spPr>
          <a:xfrm flipH="1">
            <a:off x="5606066" y="4470820"/>
            <a:ext cx="1" cy="2988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0" name="Rectangle 49">
            <a:extLst>
              <a:ext uri="{FF2B5EF4-FFF2-40B4-BE49-F238E27FC236}">
                <a16:creationId xmlns:a16="http://schemas.microsoft.com/office/drawing/2014/main" id="{56A94681-E4C6-97EA-C3F2-3F4F660CCD8A}"/>
              </a:ext>
            </a:extLst>
          </p:cNvPr>
          <p:cNvSpPr/>
          <p:nvPr/>
        </p:nvSpPr>
        <p:spPr>
          <a:xfrm>
            <a:off x="4645167" y="4769620"/>
            <a:ext cx="1939842" cy="29880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000" dirty="0">
                <a:solidFill>
                  <a:schemeClr val="tx1"/>
                </a:solidFill>
                <a:latin typeface="Times New Roman" panose="02020603050405020304" pitchFamily="18" charset="0"/>
                <a:cs typeface="Times New Roman" panose="02020603050405020304" pitchFamily="18" charset="0"/>
              </a:rPr>
              <a:t>Error handling and Validation</a:t>
            </a:r>
          </a:p>
        </p:txBody>
      </p:sp>
      <p:cxnSp>
        <p:nvCxnSpPr>
          <p:cNvPr id="52" name="Straight Arrow Connector 51">
            <a:extLst>
              <a:ext uri="{FF2B5EF4-FFF2-40B4-BE49-F238E27FC236}">
                <a16:creationId xmlns:a16="http://schemas.microsoft.com/office/drawing/2014/main" id="{8B5DD2F3-58E5-F6B1-F748-FB81FDAD2C93}"/>
              </a:ext>
            </a:extLst>
          </p:cNvPr>
          <p:cNvCxnSpPr>
            <a:stCxn id="50" idx="2"/>
          </p:cNvCxnSpPr>
          <p:nvPr/>
        </p:nvCxnSpPr>
        <p:spPr>
          <a:xfrm>
            <a:off x="5615088" y="5068420"/>
            <a:ext cx="463" cy="2988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3" name="Rectangle 52">
            <a:extLst>
              <a:ext uri="{FF2B5EF4-FFF2-40B4-BE49-F238E27FC236}">
                <a16:creationId xmlns:a16="http://schemas.microsoft.com/office/drawing/2014/main" id="{C9A7195F-CA40-E9F1-414D-E06EC13C759D}"/>
              </a:ext>
            </a:extLst>
          </p:cNvPr>
          <p:cNvSpPr/>
          <p:nvPr/>
        </p:nvSpPr>
        <p:spPr>
          <a:xfrm>
            <a:off x="4635867" y="5346221"/>
            <a:ext cx="1940397" cy="29880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000" dirty="0">
                <a:solidFill>
                  <a:schemeClr val="tx1"/>
                </a:solidFill>
                <a:latin typeface="Times New Roman" panose="02020603050405020304" pitchFamily="18" charset="0"/>
                <a:cs typeface="Times New Roman" panose="02020603050405020304" pitchFamily="18" charset="0"/>
              </a:rPr>
              <a:t>Deployment and Testing</a:t>
            </a:r>
          </a:p>
        </p:txBody>
      </p:sp>
      <p:sp>
        <p:nvSpPr>
          <p:cNvPr id="3" name="Rectangle 2">
            <a:extLst>
              <a:ext uri="{FF2B5EF4-FFF2-40B4-BE49-F238E27FC236}">
                <a16:creationId xmlns:a16="http://schemas.microsoft.com/office/drawing/2014/main" id="{8348B59A-0E19-5648-5B14-D37F54CB954A}"/>
              </a:ext>
            </a:extLst>
          </p:cNvPr>
          <p:cNvSpPr/>
          <p:nvPr/>
        </p:nvSpPr>
        <p:spPr>
          <a:xfrm>
            <a:off x="-9331" y="5965369"/>
            <a:ext cx="12191999" cy="763286"/>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IN" sz="1800" b="1" i="1" dirty="0">
                <a:solidFill>
                  <a:schemeClr val="bg1"/>
                </a:solidFill>
                <a:latin typeface="Times New Roman" panose="02020603050405020304" pitchFamily="18" charset="0"/>
                <a:cs typeface="Times New Roman" panose="02020603050405020304" pitchFamily="18" charset="0"/>
              </a:rPr>
              <a:t>Department of Artificial Intelligence and Machine Learning                                                 www.Cambridge.edu.in</a:t>
            </a:r>
          </a:p>
        </p:txBody>
      </p:sp>
      <p:sp>
        <p:nvSpPr>
          <p:cNvPr id="9" name="Rectangle 8">
            <a:extLst>
              <a:ext uri="{FF2B5EF4-FFF2-40B4-BE49-F238E27FC236}">
                <a16:creationId xmlns:a16="http://schemas.microsoft.com/office/drawing/2014/main" id="{AD4B2D73-A1B0-5D42-C336-554A41BC1B6E}"/>
              </a:ext>
            </a:extLst>
          </p:cNvPr>
          <p:cNvSpPr/>
          <p:nvPr/>
        </p:nvSpPr>
        <p:spPr>
          <a:xfrm>
            <a:off x="178918" y="1881438"/>
            <a:ext cx="3489646" cy="437660"/>
          </a:xfrm>
          <a:prstGeom prst="rect">
            <a:avLst/>
          </a:prstGeom>
          <a:solidFill>
            <a:schemeClr val="bg2"/>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800" b="1"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System Architecture</a:t>
            </a:r>
          </a:p>
        </p:txBody>
      </p:sp>
    </p:spTree>
    <p:extLst>
      <p:ext uri="{BB962C8B-B14F-4D97-AF65-F5344CB8AC3E}">
        <p14:creationId xmlns:p14="http://schemas.microsoft.com/office/powerpoint/2010/main" val="2623826577"/>
      </p:ext>
    </p:extLst>
  </p:cSld>
  <p:clrMapOvr>
    <a:masterClrMapping/>
  </p:clrMapOvr>
</p:sld>
</file>

<file path=ppt/theme/theme1.xml><?xml version="1.0" encoding="utf-8"?>
<a:theme xmlns:a="http://schemas.openxmlformats.org/drawingml/2006/main" name="CITECH templat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ITECH template" id="{97582786-3044-42DC-82D5-DF699C5700B5}" vid="{B783C0B2-7648-4094-AA0A-D0EB59CA80A9}"/>
    </a:ext>
  </a:extLst>
</a:theme>
</file>

<file path=docProps/app.xml><?xml version="1.0" encoding="utf-8"?>
<Properties xmlns="http://schemas.openxmlformats.org/officeDocument/2006/extended-properties" xmlns:vt="http://schemas.openxmlformats.org/officeDocument/2006/docPropsVTypes">
  <Template>CITECH template</Template>
  <TotalTime>1995</TotalTime>
  <Words>1554</Words>
  <Application>Microsoft Office PowerPoint</Application>
  <PresentationFormat>Widescreen</PresentationFormat>
  <Paragraphs>161</Paragraphs>
  <Slides>17</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17</vt:i4>
      </vt:variant>
    </vt:vector>
  </HeadingPairs>
  <TitlesOfParts>
    <vt:vector size="24" baseType="lpstr">
      <vt:lpstr>Arial</vt:lpstr>
      <vt:lpstr>Calibri</vt:lpstr>
      <vt:lpstr>Calibri Light</vt:lpstr>
      <vt:lpstr>Sitka Subheading</vt:lpstr>
      <vt:lpstr>Symbol</vt:lpstr>
      <vt:lpstr>Times New Roman</vt:lpstr>
      <vt:lpstr>CITECH template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Varalatchoumy M</dc:creator>
  <cp:lastModifiedBy>poojitha pulivarthi</cp:lastModifiedBy>
  <cp:revision>115</cp:revision>
  <dcterms:created xsi:type="dcterms:W3CDTF">2023-10-18T08:32:17Z</dcterms:created>
  <dcterms:modified xsi:type="dcterms:W3CDTF">2024-07-23T05:54:40Z</dcterms:modified>
</cp:coreProperties>
</file>